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1.xml" ContentType="application/vnd.openxmlformats-officedocument.presentationml.tags+xml"/>
  <Override PartName="/ppt/notesSlides/notesSlide31.xml" ContentType="application/vnd.openxmlformats-officedocument.presentationml.notesSlide+xml"/>
  <Override PartName="/ppt/tags/tag12.xml" ContentType="application/vnd.openxmlformats-officedocument.presentationml.tags+xml"/>
  <Override PartName="/ppt/notesSlides/notesSlide32.xml" ContentType="application/vnd.openxmlformats-officedocument.presentationml.notesSlide+xml"/>
  <Override PartName="/ppt/tags/tag13.xml" ContentType="application/vnd.openxmlformats-officedocument.presentationml.tags+xml"/>
  <Override PartName="/ppt/notesSlides/notesSlide33.xml" ContentType="application/vnd.openxmlformats-officedocument.presentationml.notesSlide+xml"/>
  <Override PartName="/ppt/tags/tag14.xml" ContentType="application/vnd.openxmlformats-officedocument.presentationml.tags+xml"/>
  <Override PartName="/ppt/notesSlides/notesSlide34.xml" ContentType="application/vnd.openxmlformats-officedocument.presentationml.notesSlide+xml"/>
  <Override PartName="/ppt/tags/tag15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sldIdLst>
    <p:sldId id="256" r:id="rId2"/>
    <p:sldId id="344" r:id="rId3"/>
    <p:sldId id="380" r:id="rId4"/>
    <p:sldId id="465" r:id="rId5"/>
    <p:sldId id="518" r:id="rId6"/>
    <p:sldId id="520" r:id="rId7"/>
    <p:sldId id="487" r:id="rId8"/>
    <p:sldId id="488" r:id="rId9"/>
    <p:sldId id="519" r:id="rId10"/>
    <p:sldId id="489" r:id="rId11"/>
    <p:sldId id="513" r:id="rId12"/>
    <p:sldId id="514" r:id="rId13"/>
    <p:sldId id="515" r:id="rId14"/>
    <p:sldId id="516" r:id="rId15"/>
    <p:sldId id="517" r:id="rId16"/>
    <p:sldId id="490" r:id="rId17"/>
    <p:sldId id="491" r:id="rId18"/>
    <p:sldId id="492" r:id="rId19"/>
    <p:sldId id="493" r:id="rId20"/>
    <p:sldId id="494" r:id="rId21"/>
    <p:sldId id="495" r:id="rId22"/>
    <p:sldId id="496" r:id="rId23"/>
    <p:sldId id="497" r:id="rId24"/>
    <p:sldId id="498" r:id="rId25"/>
    <p:sldId id="499" r:id="rId26"/>
    <p:sldId id="500" r:id="rId27"/>
    <p:sldId id="501" r:id="rId28"/>
    <p:sldId id="512" r:id="rId29"/>
    <p:sldId id="502" r:id="rId30"/>
    <p:sldId id="503" r:id="rId31"/>
    <p:sldId id="509" r:id="rId32"/>
    <p:sldId id="504" r:id="rId33"/>
    <p:sldId id="505" r:id="rId34"/>
    <p:sldId id="506" r:id="rId35"/>
    <p:sldId id="521" r:id="rId36"/>
    <p:sldId id="486" r:id="rId37"/>
    <p:sldId id="383" r:id="rId38"/>
    <p:sldId id="418" r:id="rId39"/>
    <p:sldId id="419" r:id="rId40"/>
    <p:sldId id="420" r:id="rId41"/>
    <p:sldId id="423" r:id="rId42"/>
    <p:sldId id="460" r:id="rId43"/>
    <p:sldId id="316" r:id="rId44"/>
    <p:sldId id="511" r:id="rId45"/>
    <p:sldId id="510" r:id="rId46"/>
    <p:sldId id="461" r:id="rId47"/>
    <p:sldId id="280" r:id="rId48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>
          <p15:clr>
            <a:srgbClr val="A4A3A4"/>
          </p15:clr>
        </p15:guide>
        <p15:guide id="2" pos="388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87" y="62"/>
      </p:cViewPr>
      <p:guideLst>
        <p:guide orient="horz" pos="2141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4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hg.openjdk.java.net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97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913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814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01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65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065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0904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4589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343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32019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976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82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69503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79388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7207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81993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36189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3016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04873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81074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JDK </a:t>
            </a:r>
            <a:r>
              <a:rPr lang="zh-CN" altLang="en-US" dirty="0" smtClean="0"/>
              <a:t>开源源码下载 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http://hg.openjdk.java.net/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39989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155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38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4418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161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5896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860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61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323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334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892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4841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435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634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3851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077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7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957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272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620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634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776438" y="6181434"/>
            <a:ext cx="5284213" cy="521117"/>
            <a:chOff x="14781209" y="11799194"/>
            <a:chExt cx="8139207" cy="984813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010500" y="12240174"/>
              <a:ext cx="3366722" cy="540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en-US" altLang="zh-CN" sz="1270" b="1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Android</a:t>
              </a:r>
              <a:r>
                <a:rPr lang="zh-CN" altLang="en-US" sz="1270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高级工程师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1209" y="11799194"/>
              <a:ext cx="799559" cy="98099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975722" cy="54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en-US" altLang="zh-CN" sz="1270" b="1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421869573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380961" y="274631"/>
            <a:ext cx="11430121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897312" y="1181070"/>
            <a:ext cx="10397376" cy="5200601"/>
          </a:xfrm>
          <a:prstGeom prst="rect">
            <a:avLst/>
          </a:prstGeom>
        </p:spPr>
        <p:txBody>
          <a:bodyPr/>
          <a:lstStyle>
            <a:lvl1pPr marL="457017" indent="-457017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3387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2540"/>
            </a:lvl2pPr>
          </a:lstStyle>
          <a:p>
            <a:pPr marL="457017" lvl="0" indent="-457017" algn="l" defTabSz="1218824" rtl="0" eaLnBrk="1" latinLnBrk="0" hangingPunct="1">
              <a:lnSpc>
                <a:spcPct val="15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0655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67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列，左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0962" y="274631"/>
            <a:ext cx="11430121" cy="582579"/>
          </a:xfrm>
          <a:prstGeom prst="rect">
            <a:avLst/>
          </a:prstGeom>
        </p:spPr>
        <p:txBody>
          <a:bodyPr/>
          <a:lstStyle>
            <a:lvl1pPr>
              <a:defRPr sz="3175">
                <a:solidFill>
                  <a:srgbClr val="1577B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2" y="6356179"/>
            <a:ext cx="2844810" cy="365115"/>
          </a:xfrm>
        </p:spPr>
        <p:txBody>
          <a:bodyPr/>
          <a:lstStyle/>
          <a:p>
            <a:fld id="{26BC682A-C05F-4C99-A8C4-40D51CBA4C0F}" type="datetime1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32" y="6356179"/>
            <a:ext cx="2844810" cy="36511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380961" y="1000082"/>
            <a:ext cx="5615577" cy="428616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199" b="1"/>
            </a:lvl1pPr>
            <a:lvl2pPr marL="609909" indent="0">
              <a:buNone/>
              <a:defRPr sz="2667" b="1"/>
            </a:lvl2pPr>
            <a:lvl3pPr marL="1219145" indent="0">
              <a:buNone/>
              <a:defRPr sz="2400" b="1"/>
            </a:lvl3pPr>
            <a:lvl4pPr marL="1829054" indent="0">
              <a:buNone/>
              <a:defRPr sz="2135" b="1"/>
            </a:lvl4pPr>
            <a:lvl5pPr marL="2438627" indent="0">
              <a:buNone/>
              <a:defRPr sz="2135" b="1"/>
            </a:lvl5pPr>
            <a:lvl6pPr marL="3047863" indent="0">
              <a:buNone/>
              <a:defRPr sz="2135" b="1"/>
            </a:lvl6pPr>
            <a:lvl7pPr marL="3657772" indent="0">
              <a:buNone/>
              <a:defRPr sz="2135" b="1"/>
            </a:lvl7pPr>
            <a:lvl8pPr marL="4267008" indent="0">
              <a:buNone/>
              <a:defRPr sz="2135" b="1"/>
            </a:lvl8pPr>
            <a:lvl9pPr marL="4876918" indent="0">
              <a:buNone/>
              <a:defRPr sz="21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380961" y="1571570"/>
            <a:ext cx="5615577" cy="4554427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6191273" y="1000081"/>
            <a:ext cx="5619810" cy="514339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644857" rtl="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9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9054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627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863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772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008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918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2874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  <a:t>2020/6/10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.mp3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media1.mp3"/><Relationship Id="rId7" Type="http://schemas.openxmlformats.org/officeDocument/2006/relationships/image" Target="../media/image25.png"/><Relationship Id="rId2" Type="http://schemas.microsoft.com/office/2007/relationships/media" Target="../media/media1.mp3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media1.mp3"/><Relationship Id="rId7" Type="http://schemas.openxmlformats.org/officeDocument/2006/relationships/image" Target="../media/image28.png"/><Relationship Id="rId2" Type="http://schemas.microsoft.com/office/2007/relationships/media" Target="../media/media1.mp3"/><Relationship Id="rId1" Type="http://schemas.openxmlformats.org/officeDocument/2006/relationships/tags" Target="../tags/tag1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media1.mp3"/><Relationship Id="rId7" Type="http://schemas.openxmlformats.org/officeDocument/2006/relationships/image" Target="../media/image31.png"/><Relationship Id="rId2" Type="http://schemas.microsoft.com/office/2007/relationships/media" Target="../media/media1.mp3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audio" Target="../media/media1.mp3"/><Relationship Id="rId7" Type="http://schemas.openxmlformats.org/officeDocument/2006/relationships/image" Target="../media/image33.png"/><Relationship Id="rId2" Type="http://schemas.microsoft.com/office/2007/relationships/media" Target="../media/media1.mp3"/><Relationship Id="rId1" Type="http://schemas.openxmlformats.org/officeDocument/2006/relationships/tags" Target="../tags/tag1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/>
              <a:t>虚拟机本质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28" y="1476428"/>
            <a:ext cx="4071828" cy="50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7794547" y="1119250"/>
            <a:ext cx="1857325" cy="9762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82" dirty="0">
                <a:solidFill>
                  <a:schemeClr val="tx1"/>
                </a:solidFill>
              </a:rPr>
              <a:t>QQ</a:t>
            </a:r>
            <a:r>
              <a:rPr lang="zh-CN" altLang="en-US" sz="1482" dirty="0">
                <a:solidFill>
                  <a:schemeClr val="tx1"/>
                </a:solidFill>
              </a:rPr>
              <a:t>语音</a:t>
            </a:r>
          </a:p>
        </p:txBody>
      </p:sp>
      <p:sp>
        <p:nvSpPr>
          <p:cNvPr id="7" name="椭圆 6"/>
          <p:cNvSpPr/>
          <p:nvPr/>
        </p:nvSpPr>
        <p:spPr>
          <a:xfrm>
            <a:off x="7794547" y="2386526"/>
            <a:ext cx="1857325" cy="9762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82" dirty="0">
                <a:solidFill>
                  <a:schemeClr val="tx1"/>
                </a:solidFill>
              </a:rPr>
              <a:t>QQ</a:t>
            </a:r>
            <a:r>
              <a:rPr lang="zh-CN" altLang="en-US" sz="1482" dirty="0">
                <a:solidFill>
                  <a:schemeClr val="tx1"/>
                </a:solidFill>
              </a:rPr>
              <a:t>二进制流</a:t>
            </a:r>
          </a:p>
        </p:txBody>
      </p:sp>
      <p:sp>
        <p:nvSpPr>
          <p:cNvPr id="5" name="矩形 4"/>
          <p:cNvSpPr/>
          <p:nvPr/>
        </p:nvSpPr>
        <p:spPr>
          <a:xfrm>
            <a:off x="6222965" y="3875275"/>
            <a:ext cx="1571583" cy="10715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82" dirty="0"/>
              <a:t>Window</a:t>
            </a:r>
            <a:r>
              <a:rPr lang="zh-CN" altLang="en-US" sz="1482" dirty="0"/>
              <a:t>下的</a:t>
            </a:r>
            <a:r>
              <a:rPr lang="en-US" altLang="zh-CN" sz="1482" dirty="0"/>
              <a:t>QQ</a:t>
            </a:r>
            <a:endParaRPr lang="zh-CN" altLang="en-US" sz="1482" dirty="0"/>
          </a:p>
        </p:txBody>
      </p:sp>
      <p:sp>
        <p:nvSpPr>
          <p:cNvPr id="10" name="矩形 9"/>
          <p:cNvSpPr/>
          <p:nvPr/>
        </p:nvSpPr>
        <p:spPr>
          <a:xfrm>
            <a:off x="9677140" y="3898293"/>
            <a:ext cx="1571583" cy="10715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93" dirty="0" err="1"/>
              <a:t>Lniux</a:t>
            </a:r>
            <a:r>
              <a:rPr lang="zh-CN" altLang="en-US" sz="1693" dirty="0"/>
              <a:t>下的</a:t>
            </a:r>
            <a:r>
              <a:rPr lang="en-US" altLang="zh-CN" sz="1693" dirty="0"/>
              <a:t>QQ</a:t>
            </a:r>
            <a:endParaRPr lang="zh-CN" altLang="en-US" sz="1693" dirty="0"/>
          </a:p>
        </p:txBody>
      </p:sp>
      <p:sp>
        <p:nvSpPr>
          <p:cNvPr id="11" name="矩形 10"/>
          <p:cNvSpPr/>
          <p:nvPr/>
        </p:nvSpPr>
        <p:spPr>
          <a:xfrm>
            <a:off x="6226917" y="5413668"/>
            <a:ext cx="1571583" cy="10715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82" dirty="0">
                <a:solidFill>
                  <a:schemeClr val="tx1"/>
                </a:solidFill>
              </a:rPr>
              <a:t>Window</a:t>
            </a:r>
            <a:r>
              <a:rPr lang="zh-CN" altLang="en-US" sz="1482" dirty="0">
                <a:solidFill>
                  <a:schemeClr val="tx1"/>
                </a:solidFill>
              </a:rPr>
              <a:t>操作系统</a:t>
            </a:r>
          </a:p>
        </p:txBody>
      </p:sp>
      <p:sp>
        <p:nvSpPr>
          <p:cNvPr id="12" name="矩形 11"/>
          <p:cNvSpPr/>
          <p:nvPr/>
        </p:nvSpPr>
        <p:spPr>
          <a:xfrm>
            <a:off x="9715402" y="5303986"/>
            <a:ext cx="1571583" cy="10715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82" dirty="0">
                <a:solidFill>
                  <a:schemeClr val="tx1"/>
                </a:solidFill>
              </a:rPr>
              <a:t>Linux</a:t>
            </a:r>
            <a:r>
              <a:rPr lang="zh-CN" altLang="en-US" sz="1482" dirty="0">
                <a:solidFill>
                  <a:schemeClr val="tx1"/>
                </a:solidFill>
              </a:rPr>
              <a:t>操作系统</a:t>
            </a:r>
          </a:p>
        </p:txBody>
      </p:sp>
      <p:cxnSp>
        <p:nvCxnSpPr>
          <p:cNvPr id="9" name="直接箭头连接符 8"/>
          <p:cNvCxnSpPr>
            <a:stCxn id="4" idx="4"/>
          </p:cNvCxnSpPr>
          <p:nvPr/>
        </p:nvCxnSpPr>
        <p:spPr>
          <a:xfrm>
            <a:off x="8723210" y="2095536"/>
            <a:ext cx="0" cy="288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stCxn id="7" idx="4"/>
            <a:endCxn id="5" idx="0"/>
          </p:cNvCxnSpPr>
          <p:nvPr/>
        </p:nvCxnSpPr>
        <p:spPr>
          <a:xfrm rot="5400000">
            <a:off x="7609752" y="2761816"/>
            <a:ext cx="512462" cy="17144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/>
          <p:cNvCxnSpPr/>
          <p:nvPr/>
        </p:nvCxnSpPr>
        <p:spPr>
          <a:xfrm>
            <a:off x="8723610" y="3590990"/>
            <a:ext cx="1777584" cy="56856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794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1113108" y="1139028"/>
            <a:ext cx="9378506" cy="651390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区别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体现在编译时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JVM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与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Android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的虚拟机又有些不一样的地方</a:t>
            </a:r>
            <a:endParaRPr lang="en-US" altLang="zh-CN" sz="151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60998" y="301887"/>
            <a:ext cx="11430120" cy="582547"/>
          </a:xfrm>
        </p:spPr>
        <p:txBody>
          <a:bodyPr/>
          <a:lstStyle/>
          <a:p>
            <a:r>
              <a:rPr lang="en-US" altLang="zh-CN" dirty="0" smtClean="0"/>
              <a:t>JVM</a:t>
            </a:r>
            <a:r>
              <a:rPr lang="zh-CN" altLang="en-US" dirty="0" smtClean="0"/>
              <a:t>虚拟机与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虚拟机区别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907157" y="919580"/>
            <a:ext cx="9584457" cy="96610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0963" y="2677983"/>
            <a:ext cx="1570308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Java</a:t>
            </a:r>
            <a:r>
              <a:rPr lang="zh-CN" altLang="en-US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847201" y="2677983"/>
            <a:ext cx="1570308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.class</a:t>
            </a:r>
            <a:r>
              <a:rPr lang="zh-CN" altLang="en-US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1" name="直接箭头连接符 20"/>
          <p:cNvCxnSpPr>
            <a:stCxn id="5" idx="3"/>
            <a:endCxn id="20" idx="1"/>
          </p:cNvCxnSpPr>
          <p:nvPr/>
        </p:nvCxnSpPr>
        <p:spPr>
          <a:xfrm>
            <a:off x="1931270" y="2882806"/>
            <a:ext cx="191593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2374772" y="2165913"/>
            <a:ext cx="1028928" cy="6144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javac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642194" y="2677983"/>
            <a:ext cx="2116502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字节码文件在</a:t>
            </a:r>
            <a:r>
              <a:rPr lang="en-US" altLang="zh-CN" sz="1138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jvm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运行</a:t>
            </a:r>
            <a:endParaRPr lang="en-US" altLang="zh-CN" sz="1138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字节码翻译成机器指令</a:t>
            </a:r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zh-CN" altLang="en-US" sz="1138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417509" y="2882806"/>
            <a:ext cx="122468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9494622" y="2677983"/>
            <a:ext cx="2116502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机器码指令在硬件就能运行</a:t>
            </a:r>
            <a:endParaRPr lang="en-US" altLang="zh-CN" sz="1138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9" name="直接箭头连接符 28"/>
          <p:cNvCxnSpPr>
            <a:stCxn id="25" idx="3"/>
          </p:cNvCxnSpPr>
          <p:nvPr/>
        </p:nvCxnSpPr>
        <p:spPr>
          <a:xfrm>
            <a:off x="8758696" y="2882807"/>
            <a:ext cx="735926" cy="13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15474" y="4668202"/>
            <a:ext cx="1570308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Java</a:t>
            </a:r>
            <a:r>
              <a:rPr lang="zh-CN" altLang="en-US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801713" y="4668202"/>
            <a:ext cx="1570308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.class</a:t>
            </a:r>
            <a:r>
              <a:rPr lang="zh-CN" altLang="en-US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3" name="直接箭头连接符 32"/>
          <p:cNvCxnSpPr>
            <a:stCxn id="31" idx="3"/>
            <a:endCxn id="32" idx="1"/>
          </p:cNvCxnSpPr>
          <p:nvPr/>
        </p:nvCxnSpPr>
        <p:spPr>
          <a:xfrm>
            <a:off x="1885782" y="4873025"/>
            <a:ext cx="191593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2329284" y="4156132"/>
            <a:ext cx="1028928" cy="6144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javac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596706" y="4668202"/>
            <a:ext cx="2116502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en-US" altLang="zh-CN" sz="1138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</a:t>
            </a:r>
            <a:endParaRPr lang="zh-CN" altLang="en-US" sz="1138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5372021" y="4873025"/>
            <a:ext cx="122468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9449133" y="4668202"/>
            <a:ext cx="2116502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38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Apk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</a:t>
            </a:r>
            <a:endParaRPr lang="en-US" altLang="zh-CN" sz="1138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直接箭头连接符 37"/>
          <p:cNvCxnSpPr>
            <a:stCxn id="35" idx="3"/>
          </p:cNvCxnSpPr>
          <p:nvPr/>
        </p:nvCxnSpPr>
        <p:spPr>
          <a:xfrm>
            <a:off x="8713207" y="4873025"/>
            <a:ext cx="735926" cy="13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5515387" y="4179840"/>
            <a:ext cx="1028928" cy="6144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566706" y="4024735"/>
            <a:ext cx="1028928" cy="6144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aapt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9494622" y="5914989"/>
            <a:ext cx="2296496" cy="409646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虚拟机执行</a:t>
            </a:r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en-US" altLang="zh-CN" sz="1138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文件，</a:t>
            </a:r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Android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程序运行</a:t>
            </a:r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(.</a:t>
            </a:r>
            <a:r>
              <a:rPr lang="en-US" altLang="zh-CN" sz="1138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r>
              <a:rPr lang="zh-CN" altLang="en-US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文件翻译成机器码</a:t>
            </a:r>
            <a:r>
              <a:rPr lang="en-US" altLang="zh-CN" sz="113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zh-CN" altLang="en-US" sz="1138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3" name="直接箭头连接符 42"/>
          <p:cNvCxnSpPr>
            <a:endCxn id="42" idx="0"/>
          </p:cNvCxnSpPr>
          <p:nvPr/>
        </p:nvCxnSpPr>
        <p:spPr>
          <a:xfrm flipH="1">
            <a:off x="10642870" y="5199017"/>
            <a:ext cx="7713" cy="7159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077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17398" y="219675"/>
            <a:ext cx="11430120" cy="582547"/>
          </a:xfrm>
        </p:spPr>
        <p:txBody>
          <a:bodyPr/>
          <a:lstStyle/>
          <a:p>
            <a:r>
              <a:rPr lang="en-US" altLang="zh-CN" dirty="0" smtClean="0"/>
              <a:t>JVM</a:t>
            </a:r>
            <a:r>
              <a:rPr lang="zh-CN" altLang="en-US" dirty="0" smtClean="0"/>
              <a:t>与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虚拟机区别总结</a:t>
            </a:r>
            <a:endParaRPr lang="zh-CN" altLang="en-US" dirty="0"/>
          </a:p>
        </p:txBody>
      </p:sp>
      <p:sp>
        <p:nvSpPr>
          <p:cNvPr id="2" name="左大括号 1"/>
          <p:cNvSpPr/>
          <p:nvPr/>
        </p:nvSpPr>
        <p:spPr>
          <a:xfrm>
            <a:off x="1589900" y="1585595"/>
            <a:ext cx="331692" cy="41647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929" y="3497274"/>
            <a:ext cx="1160662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区别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36093" y="1585595"/>
            <a:ext cx="6417780" cy="409646"/>
            <a:chOff x="2252911" y="1096045"/>
            <a:chExt cx="6768752" cy="432048"/>
          </a:xfrm>
        </p:grpSpPr>
        <p:sp>
          <p:nvSpPr>
            <p:cNvPr id="5" name="立方体 4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68935" y="1158762"/>
              <a:ext cx="5976664" cy="282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Android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虚拟机执行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的是</a:t>
              </a:r>
              <a:r>
                <a:rPr lang="en-US" altLang="zh-CN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r>
                <a:rPr lang="en-US" altLang="zh-CN" sz="1138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dex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格式文件 </a:t>
              </a:r>
              <a:r>
                <a:rPr lang="en-US" altLang="zh-CN" sz="1138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jvm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执行的是</a:t>
              </a:r>
              <a:r>
                <a:rPr lang="en-US" altLang="zh-CN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.class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36093" y="5340679"/>
            <a:ext cx="6417780" cy="409646"/>
            <a:chOff x="2252911" y="1096045"/>
            <a:chExt cx="6768752" cy="432048"/>
          </a:xfrm>
        </p:grpSpPr>
        <p:sp>
          <p:nvSpPr>
            <p:cNvPr id="10" name="立方体 9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68935" y="1158762"/>
              <a:ext cx="5976664" cy="282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Android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虚拟机是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基于寄存器的虚拟机 而</a:t>
              </a:r>
              <a:r>
                <a:rPr lang="en-US" altLang="zh-CN" sz="1138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jvm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执行是基于虚拟栈的虚拟机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36093" y="3497274"/>
            <a:ext cx="6417780" cy="409646"/>
            <a:chOff x="2252911" y="1096045"/>
            <a:chExt cx="6768752" cy="432048"/>
          </a:xfrm>
        </p:grpSpPr>
        <p:sp>
          <p:nvSpPr>
            <p:cNvPr id="13" name="立方体 12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68935" y="1158762"/>
              <a:ext cx="5976664" cy="282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class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文件存在很多的冗余信息，</a:t>
              </a:r>
              <a:r>
                <a:rPr lang="en-US" altLang="zh-CN" sz="1138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dex</a:t>
              </a:r>
              <a:r>
                <a:rPr lang="zh-CN" altLang="en-US" sz="1138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工具会去除冗余信息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2645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1113108" y="1749414"/>
            <a:ext cx="9378506" cy="651390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总结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JVM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以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Class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为执行单元，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Android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虚拟机以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执行单元，编译流程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JVM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直接通过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Javac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即可加载。</a:t>
            </a: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Android</a:t>
            </a:r>
          </a:p>
          <a:p>
            <a:pPr marL="0" indent="0" algn="just">
              <a:buNone/>
            </a:pP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虚拟机需要先编译成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，然后编译成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apk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。最后执行</a:t>
            </a:r>
            <a:endParaRPr lang="en-US" altLang="zh-CN" sz="1517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Android  Art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虚拟机在安装的时候讲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缓存本地机器码，安装比较慢，耗存储空间</a:t>
            </a:r>
            <a:endParaRPr lang="en-US" altLang="zh-CN" sz="1517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en-US" altLang="zh-CN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Android  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Dalvik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虚拟机在程序运行过程中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进行翻译。节省空间，耗</a:t>
            </a:r>
            <a:r>
              <a:rPr lang="en-US" altLang="zh-CN" sz="151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cpu</a:t>
            </a:r>
            <a:r>
              <a:rPr lang="zh-CN" altLang="en-US" sz="151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时间。以空间换时间的典型</a:t>
            </a:r>
            <a:endParaRPr lang="en-US" altLang="zh-CN" sz="1517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just">
              <a:buNone/>
            </a:pPr>
            <a:endParaRPr lang="en-US" altLang="zh-CN" sz="151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2233" y="272587"/>
            <a:ext cx="11430120" cy="582547"/>
          </a:xfrm>
        </p:spPr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770609" y="1592057"/>
            <a:ext cx="9721006" cy="183694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41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4969750" y="1339866"/>
            <a:ext cx="2255725" cy="226524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58635" y="2462172"/>
            <a:ext cx="2477963" cy="1254063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66746" y="2379623"/>
            <a:ext cx="139693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787200" y="2379623"/>
            <a:ext cx="138106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362487" y="1633700"/>
            <a:ext cx="1467068" cy="16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2" dirty="0" smtClean="0">
                <a:solidFill>
                  <a:srgbClr val="F8F8F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02</a:t>
            </a:r>
            <a:endParaRPr lang="zh-CN" altLang="en-US" sz="10002" dirty="0">
              <a:solidFill>
                <a:srgbClr val="F8F8F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3144213" y="4111499"/>
            <a:ext cx="5903617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126500" y="4143123"/>
            <a:ext cx="9672127" cy="5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为什么</a:t>
            </a:r>
            <a:r>
              <a:rPr lang="en-US" altLang="zh-CN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Google</a:t>
            </a:r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工程师不采用</a:t>
            </a:r>
            <a:r>
              <a:rPr lang="en-US" altLang="zh-CN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class</a:t>
            </a:r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加载  而是用</a:t>
            </a:r>
            <a:r>
              <a:rPr lang="en-US" altLang="zh-CN" sz="3175" dirty="0" err="1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dex</a:t>
            </a:r>
            <a:endParaRPr lang="zh-CN" altLang="en-US" sz="1905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632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Class</a:t>
            </a:r>
            <a:r>
              <a:rPr lang="zh-CN" altLang="en-US" dirty="0" smtClean="0"/>
              <a:t>与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结构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634060" y="1175950"/>
            <a:ext cx="4301278" cy="5393666"/>
          </a:xfrm>
          <a:prstGeom prst="roundRect">
            <a:avLst>
              <a:gd name="adj" fmla="val 2557"/>
            </a:avLst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sp>
        <p:nvSpPr>
          <p:cNvPr id="5" name="文本框 4"/>
          <p:cNvSpPr txBox="1"/>
          <p:nvPr/>
        </p:nvSpPr>
        <p:spPr>
          <a:xfrm>
            <a:off x="770608" y="1312498"/>
            <a:ext cx="682743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jar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5864" y="1662680"/>
            <a:ext cx="3662925" cy="4770386"/>
          </a:xfrm>
          <a:prstGeom prst="roundRect">
            <a:avLst>
              <a:gd name="adj" fmla="val 25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sp>
        <p:nvSpPr>
          <p:cNvPr id="11" name="文本框 10"/>
          <p:cNvSpPr txBox="1"/>
          <p:nvPr/>
        </p:nvSpPr>
        <p:spPr>
          <a:xfrm>
            <a:off x="1248528" y="1799228"/>
            <a:ext cx="682743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class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14013" y="2012861"/>
            <a:ext cx="1502034" cy="46029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/>
              <a:t>Header</a:t>
            </a:r>
            <a:endParaRPr lang="zh-CN" altLang="en-US" sz="1707" dirty="0"/>
          </a:p>
        </p:txBody>
      </p:sp>
      <p:sp>
        <p:nvSpPr>
          <p:cNvPr id="14" name="圆角矩形 13"/>
          <p:cNvSpPr/>
          <p:nvPr/>
        </p:nvSpPr>
        <p:spPr>
          <a:xfrm>
            <a:off x="2614013" y="2729741"/>
            <a:ext cx="1502034" cy="46029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/>
              <a:t>常量池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614013" y="3468955"/>
            <a:ext cx="1502034" cy="46029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/>
              <a:t>class</a:t>
            </a:r>
            <a:endParaRPr lang="zh-CN" altLang="en-US" sz="1707" dirty="0"/>
          </a:p>
        </p:txBody>
      </p:sp>
      <p:sp>
        <p:nvSpPr>
          <p:cNvPr id="17" name="圆角矩形 16"/>
          <p:cNvSpPr/>
          <p:nvPr/>
        </p:nvSpPr>
        <p:spPr>
          <a:xfrm>
            <a:off x="2614013" y="4243407"/>
            <a:ext cx="1502034" cy="46029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/>
              <a:t>filed</a:t>
            </a:r>
            <a:endParaRPr lang="zh-CN" altLang="en-US" sz="1707" dirty="0"/>
          </a:p>
        </p:txBody>
      </p:sp>
      <p:sp>
        <p:nvSpPr>
          <p:cNvPr id="18" name="圆角矩形 17"/>
          <p:cNvSpPr/>
          <p:nvPr/>
        </p:nvSpPr>
        <p:spPr>
          <a:xfrm>
            <a:off x="2631382" y="4960287"/>
            <a:ext cx="1502034" cy="46029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/>
              <a:t>Method</a:t>
            </a:r>
            <a:endParaRPr lang="zh-CN" altLang="en-US" sz="1707" dirty="0"/>
          </a:p>
        </p:txBody>
      </p:sp>
      <p:sp>
        <p:nvSpPr>
          <p:cNvPr id="19" name="圆角矩形 18"/>
          <p:cNvSpPr/>
          <p:nvPr/>
        </p:nvSpPr>
        <p:spPr>
          <a:xfrm>
            <a:off x="2631382" y="5677167"/>
            <a:ext cx="1502034" cy="46029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07" dirty="0"/>
              <a:t>Attributes</a:t>
            </a:r>
            <a:endParaRPr lang="zh-CN" altLang="en-US" sz="1707" dirty="0"/>
          </a:p>
        </p:txBody>
      </p:sp>
      <p:sp>
        <p:nvSpPr>
          <p:cNvPr id="20" name="圆角矩形 19"/>
          <p:cNvSpPr/>
          <p:nvPr/>
        </p:nvSpPr>
        <p:spPr>
          <a:xfrm>
            <a:off x="5907200" y="1232421"/>
            <a:ext cx="4301278" cy="5393666"/>
          </a:xfrm>
          <a:prstGeom prst="roundRect">
            <a:avLst>
              <a:gd name="adj" fmla="val 2557"/>
            </a:avLst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96000" y="1368970"/>
            <a:ext cx="682743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apk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461255" y="1719152"/>
            <a:ext cx="3662925" cy="4770386"/>
          </a:xfrm>
          <a:prstGeom prst="roundRect">
            <a:avLst>
              <a:gd name="adj" fmla="val 25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sp>
        <p:nvSpPr>
          <p:cNvPr id="25" name="文本框 24"/>
          <p:cNvSpPr txBox="1"/>
          <p:nvPr/>
        </p:nvSpPr>
        <p:spPr>
          <a:xfrm>
            <a:off x="6573920" y="1855700"/>
            <a:ext cx="682743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dex</a:t>
            </a:r>
            <a:endParaRPr lang="zh-CN" altLang="en-US" sz="170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939405" y="2069332"/>
            <a:ext cx="1911677" cy="38149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17" dirty="0"/>
              <a:t>Header</a:t>
            </a:r>
            <a:endParaRPr lang="zh-CN" altLang="en-US" sz="1517" dirty="0"/>
          </a:p>
        </p:txBody>
      </p:sp>
      <p:sp>
        <p:nvSpPr>
          <p:cNvPr id="27" name="圆角矩形 26"/>
          <p:cNvSpPr/>
          <p:nvPr/>
        </p:nvSpPr>
        <p:spPr>
          <a:xfrm>
            <a:off x="7939405" y="2786212"/>
            <a:ext cx="1911677" cy="403828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38" dirty="0"/>
              <a:t>String Constant Pool</a:t>
            </a:r>
            <a:endParaRPr lang="zh-CN" altLang="en-US" sz="1138" dirty="0"/>
          </a:p>
        </p:txBody>
      </p:sp>
      <p:sp>
        <p:nvSpPr>
          <p:cNvPr id="28" name="圆角矩形 27"/>
          <p:cNvSpPr/>
          <p:nvPr/>
        </p:nvSpPr>
        <p:spPr>
          <a:xfrm>
            <a:off x="7939405" y="3470382"/>
            <a:ext cx="1911677" cy="403828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17" dirty="0"/>
              <a:t>class constant pool</a:t>
            </a:r>
            <a:endParaRPr lang="zh-CN" altLang="en-US" sz="1517" dirty="0"/>
          </a:p>
        </p:txBody>
      </p:sp>
      <p:sp>
        <p:nvSpPr>
          <p:cNvPr id="29" name="圆角矩形 28"/>
          <p:cNvSpPr/>
          <p:nvPr/>
        </p:nvSpPr>
        <p:spPr>
          <a:xfrm>
            <a:off x="7939404" y="4167037"/>
            <a:ext cx="1911678" cy="42127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17" dirty="0"/>
              <a:t>filed constant pool</a:t>
            </a:r>
            <a:endParaRPr lang="zh-CN" altLang="en-US" sz="1517" dirty="0"/>
          </a:p>
        </p:txBody>
      </p:sp>
      <p:sp>
        <p:nvSpPr>
          <p:cNvPr id="30" name="圆角矩形 29"/>
          <p:cNvSpPr/>
          <p:nvPr/>
        </p:nvSpPr>
        <p:spPr>
          <a:xfrm>
            <a:off x="7939404" y="4841943"/>
            <a:ext cx="1894310" cy="42127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27" dirty="0"/>
              <a:t>method constant pol</a:t>
            </a:r>
            <a:endParaRPr lang="zh-CN" altLang="en-US" sz="1327" dirty="0"/>
          </a:p>
        </p:txBody>
      </p:sp>
      <p:sp>
        <p:nvSpPr>
          <p:cNvPr id="32" name="圆角矩形 31"/>
          <p:cNvSpPr/>
          <p:nvPr/>
        </p:nvSpPr>
        <p:spPr>
          <a:xfrm>
            <a:off x="7956773" y="5420586"/>
            <a:ext cx="1894310" cy="42127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27" dirty="0"/>
              <a:t>Field list</a:t>
            </a:r>
            <a:endParaRPr lang="zh-CN" altLang="en-US" sz="1327" dirty="0"/>
          </a:p>
        </p:txBody>
      </p:sp>
      <p:sp>
        <p:nvSpPr>
          <p:cNvPr id="33" name="圆角矩形 32"/>
          <p:cNvSpPr/>
          <p:nvPr/>
        </p:nvSpPr>
        <p:spPr>
          <a:xfrm>
            <a:off x="7939404" y="5994965"/>
            <a:ext cx="1894310" cy="42127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27" dirty="0"/>
              <a:t>method list</a:t>
            </a:r>
            <a:endParaRPr lang="zh-CN" altLang="en-US" sz="1327" dirty="0"/>
          </a:p>
        </p:txBody>
      </p:sp>
    </p:spTree>
    <p:extLst>
      <p:ext uri="{BB962C8B-B14F-4D97-AF65-F5344CB8AC3E}">
        <p14:creationId xmlns:p14="http://schemas.microsoft.com/office/powerpoint/2010/main" val="2947037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Class</a:t>
            </a:r>
            <a:r>
              <a:rPr lang="zh-CN" altLang="en-US" sz="3493" dirty="0"/>
              <a:t>加载的内存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026" name="Picture 2" descr="https://iknow-pic.cdn.bcebos.com/95eef01f3a292df56ecf65b5b1315c6034a87306?x-bce-process=image/resize,m_lfit,w_600,h_800,limit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737" y="2071724"/>
            <a:ext cx="6948154" cy="23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05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835725" y="213002"/>
            <a:ext cx="11429509" cy="582566"/>
          </a:xfrm>
          <a:prstGeom prst="rect">
            <a:avLst/>
          </a:prstGeom>
        </p:spPr>
        <p:txBody>
          <a:bodyPr vert="horz" lIns="64513" tIns="32257" rIns="64513" bIns="32257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23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268" y="274631"/>
            <a:ext cx="11429508" cy="582579"/>
          </a:xfrm>
        </p:spPr>
        <p:txBody>
          <a:bodyPr/>
          <a:lstStyle/>
          <a:p>
            <a:r>
              <a:rPr lang="zh-CN" altLang="en-US" dirty="0" smtClean="0"/>
              <a:t>虚拟机分配的内存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266" y="1579928"/>
            <a:ext cx="6643288" cy="4345640"/>
          </a:xfrm>
          <a:prstGeom prst="rect">
            <a:avLst/>
          </a:prstGeom>
        </p:spPr>
      </p:pic>
      <p:cxnSp>
        <p:nvCxnSpPr>
          <p:cNvPr id="6" name="肘形连接符 5"/>
          <p:cNvCxnSpPr/>
          <p:nvPr/>
        </p:nvCxnSpPr>
        <p:spPr>
          <a:xfrm rot="5400000">
            <a:off x="7363728" y="3125145"/>
            <a:ext cx="512462" cy="17144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187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/>
              <a:t>虚拟机是怎么运行的呢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3023905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zh-CN" altLang="en-US" sz="1905" dirty="0"/>
              <a:t>在</a:t>
            </a:r>
            <a:r>
              <a:rPr lang="en-US" altLang="zh-CN" sz="1905" dirty="0"/>
              <a:t>C</a:t>
            </a:r>
            <a:r>
              <a:rPr lang="zh-CN" altLang="en-US" sz="1905" dirty="0"/>
              <a:t>语言中使用内存直接通过指针方式访问内存的某个数据</a:t>
            </a:r>
            <a:r>
              <a:rPr lang="en-US" altLang="zh-CN" sz="1905" dirty="0"/>
              <a:t>,</a:t>
            </a:r>
            <a:r>
              <a:rPr lang="zh-CN" altLang="en-US" sz="1905" dirty="0"/>
              <a:t>指针的作用就是指向了这段数据所在的</a:t>
            </a:r>
            <a:r>
              <a:rPr lang="en-US" altLang="zh-CN" sz="1905" dirty="0"/>
              <a:t>buffer</a:t>
            </a:r>
            <a:r>
              <a:rPr lang="zh-CN" altLang="en-US" sz="1905" dirty="0">
                <a:solidFill>
                  <a:srgbClr val="1577BA"/>
                </a:solidFill>
              </a:rPr>
              <a:t>起始地方</a:t>
            </a:r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而对于</a:t>
            </a:r>
            <a:r>
              <a:rPr lang="en-US" altLang="zh-CN" sz="1905" dirty="0"/>
              <a:t>java</a:t>
            </a:r>
            <a:r>
              <a:rPr lang="zh-CN" altLang="en-US" sz="1905" dirty="0"/>
              <a:t>对象来说</a:t>
            </a:r>
            <a:r>
              <a:rPr lang="en-US" altLang="zh-CN" sz="1905" dirty="0"/>
              <a:t>, </a:t>
            </a:r>
            <a:r>
              <a:rPr lang="zh-CN" altLang="en-US" sz="1905" dirty="0"/>
              <a:t>虽然经过了</a:t>
            </a:r>
            <a:r>
              <a:rPr lang="en-US" altLang="zh-CN" sz="1905" dirty="0" err="1"/>
              <a:t>jvm</a:t>
            </a:r>
            <a:r>
              <a:rPr lang="zh-CN" altLang="en-US" sz="1905" dirty="0"/>
              <a:t>的一层屏蔽</a:t>
            </a:r>
            <a:r>
              <a:rPr lang="en-US" altLang="zh-CN" sz="1905" dirty="0"/>
              <a:t>, </a:t>
            </a:r>
            <a:r>
              <a:rPr lang="zh-CN" altLang="en-US" sz="1905" dirty="0"/>
              <a:t>把指针这个概念给隐去了</a:t>
            </a:r>
            <a:r>
              <a:rPr lang="en-US" altLang="zh-CN" sz="1905" dirty="0"/>
              <a:t>, </a:t>
            </a:r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但对象</a:t>
            </a:r>
            <a:r>
              <a:rPr lang="zh-CN" altLang="en-US" sz="1905" dirty="0">
                <a:solidFill>
                  <a:srgbClr val="1577BA"/>
                </a:solidFill>
              </a:rPr>
              <a:t>终归是要存在内存</a:t>
            </a:r>
            <a:r>
              <a:rPr lang="zh-CN" altLang="en-US" sz="1905" dirty="0"/>
              <a:t>当中的</a:t>
            </a:r>
            <a:r>
              <a:rPr lang="en-US" altLang="zh-CN" sz="1905" dirty="0"/>
              <a:t>. </a:t>
            </a:r>
            <a:r>
              <a:rPr lang="zh-CN" altLang="en-US" sz="1905" dirty="0"/>
              <a:t>我们知道</a:t>
            </a:r>
            <a:r>
              <a:rPr lang="en-US" altLang="zh-CN" sz="1905" dirty="0"/>
              <a:t>java</a:t>
            </a:r>
            <a:r>
              <a:rPr lang="zh-CN" altLang="en-US" sz="1905" dirty="0"/>
              <a:t>有</a:t>
            </a:r>
            <a:r>
              <a:rPr lang="zh-CN" altLang="en-US" sz="1905" dirty="0">
                <a:solidFill>
                  <a:srgbClr val="1577BA"/>
                </a:solidFill>
              </a:rPr>
              <a:t>各种各样的</a:t>
            </a:r>
            <a:r>
              <a:rPr lang="en-US" altLang="zh-CN" sz="1905" dirty="0">
                <a:solidFill>
                  <a:srgbClr val="1577BA"/>
                </a:solidFill>
              </a:rPr>
              <a:t>class</a:t>
            </a:r>
            <a:r>
              <a:rPr lang="en-US" altLang="zh-CN" sz="1905" dirty="0"/>
              <a:t>, </a:t>
            </a:r>
            <a:r>
              <a:rPr lang="zh-CN" altLang="en-US" sz="1905" dirty="0"/>
              <a:t>在内存中分配对象时</a:t>
            </a:r>
            <a:r>
              <a:rPr lang="en-US" altLang="zh-CN" sz="1905" dirty="0"/>
              <a:t>, class</a:t>
            </a:r>
            <a:r>
              <a:rPr lang="zh-CN" altLang="en-US" sz="1905" dirty="0"/>
              <a:t>就是对应要分配的</a:t>
            </a:r>
            <a:r>
              <a:rPr lang="zh-CN" altLang="en-US" sz="1905" dirty="0">
                <a:solidFill>
                  <a:srgbClr val="1577BA"/>
                </a:solidFill>
              </a:rPr>
              <a:t>对象模板</a:t>
            </a:r>
            <a:r>
              <a:rPr lang="en-US" altLang="zh-CN" sz="1905" dirty="0"/>
              <a:t>, </a:t>
            </a:r>
            <a:r>
              <a:rPr lang="zh-CN" altLang="en-US" sz="1905" dirty="0"/>
              <a:t>对象占多大空间</a:t>
            </a:r>
            <a:r>
              <a:rPr lang="en-US" altLang="zh-CN" sz="1905" dirty="0"/>
              <a:t>, </a:t>
            </a:r>
            <a:r>
              <a:rPr lang="zh-CN" altLang="en-US" sz="1905" dirty="0"/>
              <a:t>每个字段在此空间内的偏移值</a:t>
            </a:r>
            <a:r>
              <a:rPr lang="en-US" altLang="zh-CN" sz="1905" dirty="0"/>
              <a:t>, </a:t>
            </a:r>
            <a:r>
              <a:rPr lang="zh-CN" altLang="en-US" sz="1905" dirty="0"/>
              <a:t>等等信息</a:t>
            </a:r>
            <a:r>
              <a:rPr lang="en-US" altLang="zh-CN" sz="1905" dirty="0"/>
              <a:t>, </a:t>
            </a:r>
            <a:r>
              <a:rPr lang="zh-CN" altLang="en-US" sz="1905" dirty="0"/>
              <a:t>都由</a:t>
            </a:r>
            <a:r>
              <a:rPr lang="en-US" altLang="zh-CN" sz="1905" dirty="0"/>
              <a:t>class</a:t>
            </a:r>
            <a:r>
              <a:rPr lang="zh-CN" altLang="en-US" sz="1905" dirty="0"/>
              <a:t>的定义提供</a:t>
            </a:r>
            <a:r>
              <a:rPr lang="en-US" altLang="zh-CN" sz="1905" dirty="0"/>
              <a:t>. </a:t>
            </a:r>
            <a:r>
              <a:rPr lang="zh-CN" altLang="en-US" sz="1905" dirty="0"/>
              <a:t>对于</a:t>
            </a:r>
            <a:r>
              <a:rPr lang="en-US" altLang="zh-CN" sz="1905" dirty="0">
                <a:solidFill>
                  <a:srgbClr val="1577BA"/>
                </a:solidFill>
              </a:rPr>
              <a:t>GC</a:t>
            </a:r>
            <a:r>
              <a:rPr lang="zh-CN" altLang="en-US" sz="1905" dirty="0">
                <a:solidFill>
                  <a:srgbClr val="1577BA"/>
                </a:solidFill>
              </a:rPr>
              <a:t>来说</a:t>
            </a:r>
            <a:r>
              <a:rPr lang="en-US" altLang="zh-CN" sz="1905" dirty="0"/>
              <a:t>, </a:t>
            </a:r>
            <a:r>
              <a:rPr lang="zh-CN" altLang="en-US" sz="1905" dirty="0"/>
              <a:t>必须知道对象占多大空间</a:t>
            </a:r>
            <a:r>
              <a:rPr lang="en-US" altLang="zh-CN" sz="1905" dirty="0"/>
              <a:t>, </a:t>
            </a:r>
            <a:r>
              <a:rPr lang="zh-CN" altLang="en-US" sz="1905" dirty="0"/>
              <a:t>才好在回收时把相应的内存释放</a:t>
            </a:r>
            <a:r>
              <a:rPr lang="en-US" altLang="zh-CN" sz="1905" dirty="0"/>
              <a:t>, </a:t>
            </a:r>
            <a:r>
              <a:rPr lang="zh-CN" altLang="en-US" sz="1905" dirty="0"/>
              <a:t>不然就没办法准确的管理</a:t>
            </a:r>
            <a:r>
              <a:rPr lang="zh-CN" altLang="en-US" sz="1905" dirty="0" smtClean="0"/>
              <a:t>了</a:t>
            </a:r>
            <a:r>
              <a:rPr lang="en-US" altLang="zh-CN" sz="1905" dirty="0" smtClean="0"/>
              <a:t> </a:t>
            </a:r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9251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/>
              <a:t>虚拟机给</a:t>
            </a:r>
            <a:r>
              <a:rPr lang="en-US" altLang="zh-CN" sz="3493" dirty="0"/>
              <a:t>App</a:t>
            </a:r>
            <a:r>
              <a:rPr lang="zh-CN" altLang="en-US" sz="3493" dirty="0"/>
              <a:t>的内存我们该怎么理解呢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163208" y="1566029"/>
            <a:ext cx="10071299" cy="4196533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	Android</a:t>
            </a:r>
            <a:r>
              <a:rPr lang="zh-CN" altLang="en-US" sz="1905" dirty="0"/>
              <a:t>虚拟机在</a:t>
            </a:r>
            <a:r>
              <a:rPr lang="en-US" altLang="zh-CN" sz="1905" dirty="0" err="1"/>
              <a:t>linux</a:t>
            </a:r>
            <a:r>
              <a:rPr lang="zh-CN" altLang="en-US" sz="1905" dirty="0"/>
              <a:t>中的</a:t>
            </a:r>
            <a:r>
              <a:rPr lang="zh-CN" altLang="en-US" sz="1905" dirty="0">
                <a:solidFill>
                  <a:srgbClr val="1577BA"/>
                </a:solidFill>
              </a:rPr>
              <a:t>申请内存 </a:t>
            </a:r>
            <a:r>
              <a:rPr lang="zh-CN" altLang="en-US" sz="1905" dirty="0"/>
              <a:t>可以理解为一次性</a:t>
            </a:r>
            <a:r>
              <a:rPr lang="en-US" altLang="zh-CN" sz="1905" dirty="0" err="1">
                <a:solidFill>
                  <a:srgbClr val="1577BA"/>
                </a:solidFill>
              </a:rPr>
              <a:t>malloc</a:t>
            </a:r>
            <a:r>
              <a:rPr lang="zh-CN" altLang="en-US" sz="1905" dirty="0"/>
              <a:t>了一大块的内存</a:t>
            </a:r>
            <a:r>
              <a:rPr lang="en-US" altLang="zh-CN" sz="1905" dirty="0"/>
              <a:t>, </a:t>
            </a:r>
          </a:p>
          <a:p>
            <a:pPr algn="just"/>
            <a:r>
              <a:rPr lang="zh-CN" altLang="en-US" sz="1905" dirty="0"/>
              <a:t>一个</a:t>
            </a:r>
            <a:r>
              <a:rPr lang="en-US" altLang="zh-CN" sz="1905" dirty="0"/>
              <a:t>App</a:t>
            </a:r>
            <a:r>
              <a:rPr lang="zh-CN" altLang="en-US" sz="1905" dirty="0"/>
              <a:t>代表</a:t>
            </a:r>
            <a:r>
              <a:rPr lang="en-US" altLang="zh-CN" sz="1905" dirty="0" err="1"/>
              <a:t>malloc</a:t>
            </a:r>
            <a:r>
              <a:rPr lang="zh-CN" altLang="en-US" sz="1905" dirty="0"/>
              <a:t>一次内存 比如</a:t>
            </a:r>
            <a:r>
              <a:rPr lang="en-US" altLang="zh-CN" sz="1905" dirty="0"/>
              <a:t>50M,</a:t>
            </a:r>
            <a:r>
              <a:rPr lang="zh-CN" altLang="en-US" sz="1905" dirty="0"/>
              <a:t>如果运行了</a:t>
            </a:r>
            <a:r>
              <a:rPr lang="en-US" altLang="zh-CN" sz="1905" dirty="0"/>
              <a:t>10</a:t>
            </a:r>
            <a:r>
              <a:rPr lang="zh-CN" altLang="en-US" sz="1905" dirty="0"/>
              <a:t>个</a:t>
            </a:r>
            <a:r>
              <a:rPr lang="en-US" altLang="zh-CN" sz="1905" dirty="0"/>
              <a:t>App</a:t>
            </a:r>
            <a:r>
              <a:rPr lang="zh-CN" altLang="en-US" sz="1905" dirty="0"/>
              <a:t>，那就是</a:t>
            </a:r>
            <a:r>
              <a:rPr lang="en-US" altLang="zh-CN" sz="1905" dirty="0"/>
              <a:t>500M</a:t>
            </a:r>
            <a:r>
              <a:rPr lang="zh-CN" altLang="en-US" sz="1905" dirty="0"/>
              <a:t>。虚拟机占</a:t>
            </a:r>
            <a:r>
              <a:rPr lang="en-US" altLang="zh-CN" sz="1905" dirty="0"/>
              <a:t>Linux</a:t>
            </a:r>
            <a:r>
              <a:rPr lang="zh-CN" altLang="en-US" sz="1905" dirty="0"/>
              <a:t>的内存有</a:t>
            </a:r>
            <a:r>
              <a:rPr lang="en-US" altLang="zh-CN" sz="1905" dirty="0">
                <a:solidFill>
                  <a:srgbClr val="1577BA"/>
                </a:solidFill>
              </a:rPr>
              <a:t>500M</a:t>
            </a:r>
          </a:p>
          <a:p>
            <a:pPr algn="just"/>
            <a:endParaRPr lang="en-US" altLang="zh-CN" sz="1905" dirty="0"/>
          </a:p>
          <a:p>
            <a:pPr algn="just"/>
            <a:r>
              <a:rPr lang="en-US" altLang="zh-CN" sz="1905" dirty="0"/>
              <a:t> 	</a:t>
            </a:r>
            <a:r>
              <a:rPr lang="zh-CN" altLang="en-US" sz="1905" dirty="0"/>
              <a:t>然后由虚拟机自己管理内部对象的分配</a:t>
            </a:r>
            <a:r>
              <a:rPr lang="en-US" altLang="zh-CN" sz="1905" dirty="0"/>
              <a:t>. </a:t>
            </a:r>
            <a:r>
              <a:rPr lang="zh-CN" altLang="en-US" sz="1905" dirty="0"/>
              <a:t>由于回收需要知道对象占多大空间</a:t>
            </a:r>
            <a:r>
              <a:rPr lang="en-US" altLang="zh-CN" sz="1905" dirty="0"/>
              <a:t>, </a:t>
            </a:r>
          </a:p>
          <a:p>
            <a:pPr algn="just"/>
            <a:endParaRPr lang="en-US" altLang="zh-CN" sz="1905" dirty="0"/>
          </a:p>
          <a:p>
            <a:pPr algn="just"/>
            <a:r>
              <a:rPr lang="en-US" altLang="zh-CN" sz="1905" dirty="0"/>
              <a:t>	</a:t>
            </a:r>
            <a:r>
              <a:rPr lang="zh-CN" altLang="en-US" sz="1905" dirty="0"/>
              <a:t>所以在</a:t>
            </a:r>
            <a:r>
              <a:rPr lang="zh-CN" altLang="en-US" sz="1905" dirty="0">
                <a:solidFill>
                  <a:srgbClr val="1577BA"/>
                </a:solidFill>
              </a:rPr>
              <a:t>分配对象</a:t>
            </a:r>
            <a:r>
              <a:rPr lang="zh-CN" altLang="en-US" sz="1905" dirty="0"/>
              <a:t>时</a:t>
            </a:r>
            <a:r>
              <a:rPr lang="en-US" altLang="zh-CN" sz="1905" dirty="0"/>
              <a:t>, </a:t>
            </a:r>
            <a:r>
              <a:rPr lang="zh-CN" altLang="en-US" sz="1905" dirty="0"/>
              <a:t>除了对象本身我们看得见的字段外</a:t>
            </a:r>
            <a:r>
              <a:rPr lang="en-US" altLang="zh-CN" sz="1905" dirty="0"/>
              <a:t>, </a:t>
            </a:r>
            <a:r>
              <a:rPr lang="zh-CN" altLang="en-US" sz="1905" dirty="0"/>
              <a:t>还需要对象的描述信息</a:t>
            </a:r>
            <a:r>
              <a:rPr lang="en-US" altLang="zh-CN" sz="1905" dirty="0"/>
              <a:t>, </a:t>
            </a:r>
            <a:r>
              <a:rPr lang="zh-CN" altLang="en-US" sz="1905" dirty="0"/>
              <a:t>这就是对象</a:t>
            </a:r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的中隐含的</a:t>
            </a:r>
            <a:r>
              <a:rPr lang="en-US" altLang="zh-CN" sz="1905" dirty="0" err="1">
                <a:solidFill>
                  <a:srgbClr val="FF0000"/>
                </a:solidFill>
              </a:rPr>
              <a:t>klass</a:t>
            </a:r>
            <a:r>
              <a:rPr lang="en-US" altLang="zh-CN" sz="1905" dirty="0"/>
              <a:t>  </a:t>
            </a:r>
            <a:r>
              <a:rPr lang="zh-CN" altLang="en-US" sz="1905" dirty="0"/>
              <a:t>直觉来看 如果靠猜并不能解决心中的疑惑</a:t>
            </a:r>
            <a:r>
              <a:rPr lang="en-US" altLang="zh-CN" sz="1905" dirty="0"/>
              <a:t>, </a:t>
            </a:r>
            <a:r>
              <a:rPr lang="zh-CN" altLang="en-US" sz="1905" dirty="0"/>
              <a:t>只要在正在</a:t>
            </a:r>
            <a:r>
              <a:rPr lang="en-US" altLang="zh-CN" sz="1905" dirty="0" err="1"/>
              <a:t>jdk</a:t>
            </a:r>
            <a:r>
              <a:rPr lang="zh-CN" altLang="en-US" sz="1905" dirty="0"/>
              <a:t>源码中找到分配给</a:t>
            </a:r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对象的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 </a:t>
            </a:r>
            <a:r>
              <a:rPr lang="zh-CN" altLang="en-US" sz="1905" dirty="0"/>
              <a:t>就能</a:t>
            </a:r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证明</a:t>
            </a:r>
            <a:r>
              <a:rPr lang="en-US" altLang="zh-CN" sz="1905" dirty="0" err="1"/>
              <a:t>klass</a:t>
            </a:r>
            <a:r>
              <a:rPr lang="zh-CN" altLang="en-US" sz="1905" dirty="0"/>
              <a:t>是 </a:t>
            </a:r>
            <a:r>
              <a:rPr lang="en-US" altLang="zh-CN" sz="1905" dirty="0"/>
              <a:t>Android</a:t>
            </a:r>
            <a:r>
              <a:rPr lang="zh-CN" altLang="en-US" sz="1905" dirty="0"/>
              <a:t>所有对象的源头</a:t>
            </a:r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343181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b="1" dirty="0"/>
              <a:t>Java</a:t>
            </a:r>
            <a:r>
              <a:rPr lang="zh-CN" altLang="en-US" sz="3493" b="1" dirty="0"/>
              <a:t>对象模型</a:t>
            </a:r>
            <a:r>
              <a:rPr lang="en-US" altLang="zh-CN" sz="3493" b="1" dirty="0"/>
              <a:t>: OOP-</a:t>
            </a:r>
            <a:r>
              <a:rPr lang="en-US" altLang="zh-CN" sz="3493" b="1" dirty="0" err="1"/>
              <a:t>Klass</a:t>
            </a:r>
            <a:r>
              <a:rPr lang="zh-CN" altLang="en-US" sz="3493" b="1" dirty="0"/>
              <a:t>模型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3610219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zh-CN" altLang="en-US" sz="1905" dirty="0"/>
              <a:t>先简单地介绍一下</a:t>
            </a:r>
            <a:r>
              <a:rPr lang="en-US" altLang="zh-CN" sz="1905" dirty="0"/>
              <a:t>Android</a:t>
            </a:r>
            <a:r>
              <a:rPr lang="zh-CN" altLang="en-US" sz="1905" dirty="0"/>
              <a:t>中实现的</a:t>
            </a:r>
            <a:r>
              <a:rPr lang="en-US" altLang="zh-CN" sz="1905" dirty="0"/>
              <a:t>Java</a:t>
            </a:r>
            <a:r>
              <a:rPr lang="zh-CN" altLang="en-US" sz="1905" dirty="0"/>
              <a:t>的对象模型机制。</a:t>
            </a:r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在</a:t>
            </a:r>
            <a:r>
              <a:rPr lang="en-US" altLang="zh-CN" sz="1905" dirty="0"/>
              <a:t>JVM</a:t>
            </a:r>
            <a:r>
              <a:rPr lang="zh-CN" altLang="en-US" sz="1905" dirty="0"/>
              <a:t>中，并没有直接将</a:t>
            </a:r>
            <a:r>
              <a:rPr lang="en-US" altLang="zh-CN" sz="1905" dirty="0"/>
              <a:t>Java</a:t>
            </a:r>
            <a:r>
              <a:rPr lang="zh-CN" altLang="en-US" sz="1905" dirty="0"/>
              <a:t>对象映射成</a:t>
            </a:r>
            <a:r>
              <a:rPr lang="en-US" altLang="zh-CN" sz="1905" dirty="0"/>
              <a:t>C++</a:t>
            </a:r>
            <a:r>
              <a:rPr lang="zh-CN" altLang="en-US" sz="1905" dirty="0"/>
              <a:t>对象，而是采用了</a:t>
            </a:r>
            <a:r>
              <a:rPr lang="en-US" altLang="zh-CN" sz="1905" dirty="0" err="1">
                <a:solidFill>
                  <a:srgbClr val="FF0000"/>
                </a:solidFill>
              </a:rPr>
              <a:t>oop-klass</a:t>
            </a:r>
            <a:r>
              <a:rPr lang="zh-CN" altLang="en-US" sz="1905" dirty="0">
                <a:solidFill>
                  <a:srgbClr val="FF0000"/>
                </a:solidFill>
              </a:rPr>
              <a:t>模型</a:t>
            </a:r>
            <a:r>
              <a:rPr lang="zh-CN" altLang="en-US" sz="1905" dirty="0"/>
              <a:t>，主要是不希望每个对象中都包含有一份</a:t>
            </a:r>
            <a:r>
              <a:rPr lang="en-US" altLang="zh-CN" sz="1905" dirty="0"/>
              <a:t>Class</a:t>
            </a:r>
            <a:r>
              <a:rPr lang="zh-CN" altLang="en-US" sz="1905" dirty="0"/>
              <a:t>类型</a:t>
            </a:r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endParaRPr lang="en-US" altLang="zh-CN" sz="1905" dirty="0"/>
          </a:p>
          <a:p>
            <a:r>
              <a:rPr lang="en-US" altLang="zh-CN" sz="1905" b="1" dirty="0"/>
              <a:t>OOP(Ordinary Object Point)</a:t>
            </a:r>
            <a:r>
              <a:rPr lang="zh-CN" altLang="en-US" sz="1905" b="1" dirty="0"/>
              <a:t> 表示对象的实例信息</a:t>
            </a:r>
            <a:endParaRPr lang="en-US" altLang="zh-CN" sz="1905" b="1" dirty="0"/>
          </a:p>
          <a:p>
            <a:endParaRPr lang="en-US" altLang="zh-CN" sz="1905" b="1" dirty="0"/>
          </a:p>
          <a:p>
            <a:endParaRPr lang="zh-CN" altLang="en-US" sz="1905" dirty="0"/>
          </a:p>
          <a:p>
            <a:r>
              <a:rPr lang="en-US" altLang="zh-CN" sz="1905" b="1" dirty="0" err="1"/>
              <a:t>Klass</a:t>
            </a:r>
            <a:r>
              <a:rPr lang="zh-CN" altLang="en-US" sz="1905" b="1" dirty="0"/>
              <a:t>，是</a:t>
            </a:r>
            <a:r>
              <a:rPr lang="en-US" altLang="zh-CN" sz="1905" b="1" dirty="0"/>
              <a:t>Java</a:t>
            </a:r>
            <a:r>
              <a:rPr lang="zh-CN" altLang="en-US" sz="1905" b="1" dirty="0"/>
              <a:t>类的在</a:t>
            </a:r>
            <a:r>
              <a:rPr lang="en-US" altLang="zh-CN" sz="1905" b="1" dirty="0"/>
              <a:t>C++</a:t>
            </a:r>
            <a:r>
              <a:rPr lang="zh-CN" altLang="en-US" sz="1905" b="1" dirty="0"/>
              <a:t>中的表示，用来描述</a:t>
            </a:r>
            <a:r>
              <a:rPr lang="en-US" altLang="zh-CN" sz="1905" b="1" dirty="0"/>
              <a:t>Java</a:t>
            </a:r>
            <a:r>
              <a:rPr lang="zh-CN" altLang="en-US" sz="1905" b="1" dirty="0"/>
              <a:t>类的信息</a:t>
            </a:r>
            <a:endParaRPr lang="zh-CN" altLang="en-US" sz="1905" dirty="0"/>
          </a:p>
          <a:p>
            <a:pPr algn="just"/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206826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b="1" dirty="0"/>
              <a:t>Java</a:t>
            </a:r>
            <a:r>
              <a:rPr lang="zh-CN" altLang="en-US" sz="3493" b="1" dirty="0"/>
              <a:t>对象模型</a:t>
            </a:r>
            <a:r>
              <a:rPr lang="en-US" altLang="zh-CN" sz="3493" b="1" dirty="0"/>
              <a:t>: OOP-</a:t>
            </a:r>
            <a:r>
              <a:rPr lang="en-US" altLang="zh-CN" sz="3493" b="1" dirty="0" err="1"/>
              <a:t>Klass</a:t>
            </a:r>
            <a:r>
              <a:rPr lang="zh-CN" altLang="en-US" sz="3493" b="1" dirty="0"/>
              <a:t>模型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385490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zh-CN" altLang="en-US" sz="1905" dirty="0"/>
              <a:t>简单地说，一个</a:t>
            </a:r>
            <a:r>
              <a:rPr lang="en-US" altLang="zh-CN" sz="1905" dirty="0"/>
              <a:t>Java</a:t>
            </a:r>
            <a:r>
              <a:rPr lang="zh-CN" altLang="en-US" sz="1905" dirty="0"/>
              <a:t>类在</a:t>
            </a:r>
            <a:r>
              <a:rPr lang="en-US" altLang="zh-CN" sz="1905" dirty="0"/>
              <a:t>JVM</a:t>
            </a:r>
            <a:r>
              <a:rPr lang="zh-CN" altLang="en-US" sz="1905" dirty="0"/>
              <a:t>中被拆分为了</a:t>
            </a:r>
            <a:r>
              <a:rPr lang="zh-CN" altLang="en-US" sz="1905" dirty="0">
                <a:solidFill>
                  <a:srgbClr val="1577BA"/>
                </a:solidFill>
              </a:rPr>
              <a:t>两个部分</a:t>
            </a:r>
            <a:r>
              <a:rPr lang="zh-CN" altLang="en-US" sz="1905" dirty="0"/>
              <a:t>：数据和描述信息，分别对应</a:t>
            </a:r>
            <a:r>
              <a:rPr lang="en-US" altLang="zh-CN" sz="1905" dirty="0">
                <a:solidFill>
                  <a:srgbClr val="1577BA"/>
                </a:solidFill>
              </a:rPr>
              <a:t>OOP</a:t>
            </a:r>
            <a:r>
              <a:rPr lang="zh-CN" altLang="en-US" sz="1905" dirty="0"/>
              <a:t>和</a:t>
            </a:r>
            <a:r>
              <a:rPr lang="en-US" altLang="zh-CN" sz="1905" dirty="0" err="1">
                <a:solidFill>
                  <a:srgbClr val="1577BA"/>
                </a:solidFill>
              </a:rPr>
              <a:t>Klass</a:t>
            </a:r>
            <a:endParaRPr lang="en-US" altLang="zh-CN" sz="1905" dirty="0">
              <a:solidFill>
                <a:srgbClr val="1577BA"/>
              </a:solidFill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354812" y="3037836"/>
            <a:ext cx="10071299" cy="1558119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OOP</a:t>
            </a:r>
            <a:r>
              <a:rPr lang="zh-CN" altLang="en-US" sz="1905" dirty="0"/>
              <a:t>表示</a:t>
            </a:r>
            <a:r>
              <a:rPr lang="en-US" altLang="zh-CN" sz="1905" dirty="0"/>
              <a:t>java</a:t>
            </a:r>
            <a:r>
              <a:rPr lang="zh-CN" altLang="en-US" sz="1905" dirty="0"/>
              <a:t>对象 应该承载的</a:t>
            </a:r>
            <a:r>
              <a:rPr lang="zh-CN" altLang="en-US" sz="1905" dirty="0" smtClean="0"/>
              <a:t>数据</a:t>
            </a:r>
            <a:endParaRPr lang="en-US" altLang="zh-CN" sz="1905" dirty="0" smtClean="0"/>
          </a:p>
          <a:p>
            <a:pPr algn="just"/>
            <a:r>
              <a:rPr lang="zh-CN" altLang="en-US" sz="1905" dirty="0" smtClean="0"/>
              <a:t> </a:t>
            </a:r>
            <a:r>
              <a:rPr lang="en-US" altLang="zh-CN" sz="1905" dirty="0" smtClean="0"/>
              <a:t>java</a:t>
            </a:r>
            <a:r>
              <a:rPr lang="zh-CN" altLang="en-US" sz="1905" dirty="0" smtClean="0"/>
              <a:t>对象 </a:t>
            </a:r>
            <a:r>
              <a:rPr lang="en-US" altLang="zh-CN" sz="1905" dirty="0" err="1" smtClean="0"/>
              <a:t>klass</a:t>
            </a:r>
            <a:r>
              <a:rPr lang="en-US" altLang="zh-CN" sz="1905" dirty="0" smtClean="0"/>
              <a:t> </a:t>
            </a:r>
            <a:endParaRPr lang="en-US" altLang="zh-CN" sz="1905" dirty="0"/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r>
              <a:rPr lang="en-US" altLang="zh-CN" sz="1905" dirty="0" err="1"/>
              <a:t>Klass</a:t>
            </a:r>
            <a:r>
              <a:rPr lang="zh-CN" altLang="en-US" sz="1905" dirty="0"/>
              <a:t>表示描述对象有多大，函数地址，对象大小，静态区域大小</a:t>
            </a:r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306499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/>
              <a:t>从哪里找分配</a:t>
            </a:r>
            <a:r>
              <a:rPr lang="en-US" altLang="zh-CN" sz="3493" dirty="0"/>
              <a:t>java</a:t>
            </a:r>
            <a:r>
              <a:rPr lang="zh-CN" altLang="en-US" sz="3493" dirty="0"/>
              <a:t>对象和</a:t>
            </a:r>
            <a:r>
              <a:rPr lang="en-US" altLang="zh-CN" sz="3493" dirty="0" err="1"/>
              <a:t>klass</a:t>
            </a:r>
            <a:r>
              <a:rPr lang="zh-CN" altLang="en-US" sz="3493" dirty="0"/>
              <a:t>的源码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786054" y="1571676"/>
            <a:ext cx="380990" cy="47633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6" name="立方体 5"/>
          <p:cNvSpPr/>
          <p:nvPr/>
        </p:nvSpPr>
        <p:spPr>
          <a:xfrm>
            <a:off x="2619469" y="1524052"/>
            <a:ext cx="1857325" cy="28574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8" name="文本框 7"/>
          <p:cNvSpPr txBox="1"/>
          <p:nvPr/>
        </p:nvSpPr>
        <p:spPr>
          <a:xfrm>
            <a:off x="262095" y="3714742"/>
            <a:ext cx="1357276" cy="547673"/>
          </a:xfrm>
          <a:prstGeom prst="rect">
            <a:avLst/>
          </a:prstGeom>
        </p:spPr>
        <p:txBody>
          <a:bodyPr vert="horz" wrap="square" lIns="48386" tIns="24193" rIns="48386" bIns="24193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查找</a:t>
            </a:r>
            <a:r>
              <a:rPr lang="en-US" altLang="zh-CN" sz="1693" dirty="0" err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klass</a:t>
            </a:r>
            <a:endParaRPr lang="zh-CN" altLang="en-US" sz="1693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43477" y="1393583"/>
            <a:ext cx="3619383" cy="539086"/>
          </a:xfrm>
          <a:prstGeom prst="rect">
            <a:avLst/>
          </a:prstGeom>
        </p:spPr>
        <p:txBody>
          <a:bodyPr vert="horz" wrap="square" lIns="48386" tIns="24193" rIns="48386" bIns="24193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在</a:t>
            </a:r>
            <a:r>
              <a:rPr lang="en-US" altLang="zh-CN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SDK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层层否找到</a:t>
            </a:r>
            <a:r>
              <a:rPr lang="en-US" altLang="zh-CN" sz="1693" dirty="0" err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klass</a:t>
            </a:r>
            <a:r>
              <a:rPr lang="en-US" altLang="zh-CN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声明的信息</a:t>
            </a:r>
          </a:p>
        </p:txBody>
      </p:sp>
      <p:sp>
        <p:nvSpPr>
          <p:cNvPr id="12" name="立方体 11"/>
          <p:cNvSpPr/>
          <p:nvPr/>
        </p:nvSpPr>
        <p:spPr>
          <a:xfrm>
            <a:off x="2595657" y="2496522"/>
            <a:ext cx="1857325" cy="28574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13" name="文本框 12"/>
          <p:cNvSpPr txBox="1"/>
          <p:nvPr/>
        </p:nvSpPr>
        <p:spPr>
          <a:xfrm>
            <a:off x="4214863" y="2401293"/>
            <a:ext cx="3619383" cy="539086"/>
          </a:xfrm>
          <a:prstGeom prst="rect">
            <a:avLst/>
          </a:prstGeom>
        </p:spPr>
        <p:txBody>
          <a:bodyPr vert="horz" wrap="square" lIns="48386" tIns="24193" rIns="48386" bIns="24193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93" dirty="0" err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FrameWork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层 有没有</a:t>
            </a:r>
            <a:r>
              <a:rPr lang="en-US" altLang="zh-CN" sz="1693" dirty="0" err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klass</a:t>
            </a:r>
            <a:endParaRPr lang="zh-CN" altLang="en-US" sz="1693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14" name="立方体 13"/>
          <p:cNvSpPr/>
          <p:nvPr/>
        </p:nvSpPr>
        <p:spPr>
          <a:xfrm>
            <a:off x="2571845" y="3520432"/>
            <a:ext cx="1857325" cy="28574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15" name="文本框 14"/>
          <p:cNvSpPr txBox="1"/>
          <p:nvPr/>
        </p:nvSpPr>
        <p:spPr>
          <a:xfrm>
            <a:off x="4643477" y="3445199"/>
            <a:ext cx="3619383" cy="539086"/>
          </a:xfrm>
          <a:prstGeom prst="rect">
            <a:avLst/>
          </a:prstGeom>
        </p:spPr>
        <p:txBody>
          <a:bodyPr vert="horz" wrap="square" lIns="48386" tIns="24193" rIns="48386" bIns="24193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Android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虚拟机层有没有</a:t>
            </a:r>
            <a:r>
              <a:rPr lang="en-US" altLang="zh-CN" sz="1693" dirty="0" err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klass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的信息</a:t>
            </a:r>
          </a:p>
        </p:txBody>
      </p:sp>
      <p:sp>
        <p:nvSpPr>
          <p:cNvPr id="16" name="立方体 15"/>
          <p:cNvSpPr/>
          <p:nvPr/>
        </p:nvSpPr>
        <p:spPr>
          <a:xfrm>
            <a:off x="2571845" y="4615777"/>
            <a:ext cx="1857325" cy="28574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17" name="文本框 16"/>
          <p:cNvSpPr txBox="1"/>
          <p:nvPr/>
        </p:nvSpPr>
        <p:spPr>
          <a:xfrm>
            <a:off x="4216379" y="4484134"/>
            <a:ext cx="3619383" cy="539086"/>
          </a:xfrm>
          <a:prstGeom prst="rect">
            <a:avLst/>
          </a:prstGeom>
        </p:spPr>
        <p:txBody>
          <a:bodyPr vert="horz" wrap="square" lIns="48386" tIns="24193" rIns="48386" bIns="24193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JDK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源码有没有</a:t>
            </a:r>
            <a:r>
              <a:rPr lang="en-US" altLang="zh-CN" sz="1693" dirty="0" err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Klass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的信息</a:t>
            </a:r>
          </a:p>
        </p:txBody>
      </p:sp>
      <p:sp>
        <p:nvSpPr>
          <p:cNvPr id="18" name="立方体 17"/>
          <p:cNvSpPr/>
          <p:nvPr/>
        </p:nvSpPr>
        <p:spPr>
          <a:xfrm>
            <a:off x="2548033" y="5568252"/>
            <a:ext cx="1857325" cy="28574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19" name="文本框 18"/>
          <p:cNvSpPr txBox="1"/>
          <p:nvPr/>
        </p:nvSpPr>
        <p:spPr>
          <a:xfrm>
            <a:off x="2934319" y="5476820"/>
            <a:ext cx="7072122" cy="539086"/>
          </a:xfrm>
          <a:prstGeom prst="rect">
            <a:avLst/>
          </a:prstGeom>
        </p:spPr>
        <p:txBody>
          <a:bodyPr vert="horz" wrap="square" lIns="48386" tIns="24193" rIns="48386" bIns="24193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JDK</a:t>
            </a:r>
            <a:r>
              <a:rPr lang="zh-CN" altLang="en-US" sz="1693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是编译好的工具 ，那源码到底在哪</a:t>
            </a:r>
          </a:p>
        </p:txBody>
      </p:sp>
      <p:sp>
        <p:nvSpPr>
          <p:cNvPr id="20" name="矩形 19"/>
          <p:cNvSpPr/>
          <p:nvPr/>
        </p:nvSpPr>
        <p:spPr>
          <a:xfrm>
            <a:off x="8555433" y="3986529"/>
            <a:ext cx="6191083" cy="5322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sp>
        <p:nvSpPr>
          <p:cNvPr id="21" name="矩形 20"/>
          <p:cNvSpPr/>
          <p:nvPr/>
        </p:nvSpPr>
        <p:spPr>
          <a:xfrm>
            <a:off x="2459617" y="4223138"/>
            <a:ext cx="6191083" cy="5322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</p:spTree>
    <p:extLst>
      <p:ext uri="{BB962C8B-B14F-4D97-AF65-F5344CB8AC3E}">
        <p14:creationId xmlns:p14="http://schemas.microsoft.com/office/powerpoint/2010/main" val="367108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b="1" dirty="0"/>
              <a:t>Java</a:t>
            </a:r>
            <a:r>
              <a:rPr lang="zh-CN" altLang="en-US" sz="3493" b="1" dirty="0"/>
              <a:t>对象原理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2144433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Java</a:t>
            </a:r>
            <a:r>
              <a:rPr lang="zh-CN" altLang="en-US" sz="1905" dirty="0"/>
              <a:t>的对象结构声明在</a:t>
            </a:r>
            <a:r>
              <a:rPr lang="en-US" altLang="zh-CN" sz="1905" dirty="0"/>
              <a:t>/</a:t>
            </a:r>
            <a:r>
              <a:rPr lang="en-US" altLang="zh-CN" sz="1905" dirty="0" err="1"/>
              <a:t>src</a:t>
            </a:r>
            <a:r>
              <a:rPr lang="en-US" altLang="zh-CN" sz="1905" dirty="0"/>
              <a:t>/share/</a:t>
            </a:r>
            <a:r>
              <a:rPr lang="en-US" altLang="zh-CN" sz="1905" dirty="0" err="1"/>
              <a:t>vm</a:t>
            </a:r>
            <a:r>
              <a:rPr lang="en-US" altLang="zh-CN" sz="1905" dirty="0"/>
              <a:t>/oops</a:t>
            </a: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r>
              <a:rPr lang="en-US" altLang="zh-CN" sz="1905" dirty="0" err="1"/>
              <a:t>Oop</a:t>
            </a:r>
            <a:r>
              <a:rPr lang="en-US" altLang="zh-CN" sz="1905" dirty="0"/>
              <a:t> </a:t>
            </a:r>
            <a:r>
              <a:rPr lang="zh-CN" altLang="en-US" sz="1905" dirty="0"/>
              <a:t>是</a:t>
            </a:r>
            <a:r>
              <a:rPr lang="en-US" altLang="zh-CN" sz="1905" dirty="0"/>
              <a:t>java</a:t>
            </a:r>
            <a:r>
              <a:rPr lang="zh-CN" altLang="en-US" sz="1905" dirty="0"/>
              <a:t>对象的意思，在</a:t>
            </a:r>
            <a:r>
              <a:rPr lang="zh-CN" altLang="en-US" sz="1905" dirty="0">
                <a:solidFill>
                  <a:srgbClr val="1577BA"/>
                </a:solidFill>
              </a:rPr>
              <a:t>虚拟机源码</a:t>
            </a:r>
            <a:r>
              <a:rPr lang="zh-CN" altLang="en-US" sz="1905" dirty="0"/>
              <a:t>中  我们可以找到这样一个类 叫</a:t>
            </a:r>
            <a:r>
              <a:rPr lang="en-US" altLang="zh-CN" sz="1905" dirty="0">
                <a:solidFill>
                  <a:srgbClr val="1577BA"/>
                </a:solidFill>
              </a:rPr>
              <a:t>oop.hpp</a:t>
            </a: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r>
              <a:rPr lang="zh-CN" altLang="en-US" sz="1905" dirty="0"/>
              <a:t>他就是我们所说的</a:t>
            </a:r>
            <a:r>
              <a:rPr lang="en-US" altLang="zh-CN" sz="1905" dirty="0"/>
              <a:t>java</a:t>
            </a:r>
            <a:r>
              <a:rPr lang="zh-CN" altLang="en-US" sz="1905" dirty="0" smtClean="0"/>
              <a:t>对象。</a:t>
            </a:r>
            <a:r>
              <a:rPr lang="zh-CN" altLang="en-US" sz="1905" dirty="0"/>
              <a:t>真正的</a:t>
            </a:r>
            <a:r>
              <a:rPr lang="en-US" altLang="zh-CN" sz="1905" dirty="0">
                <a:solidFill>
                  <a:srgbClr val="1577BA"/>
                </a:solidFill>
              </a:rPr>
              <a:t>java</a:t>
            </a:r>
            <a:r>
              <a:rPr lang="zh-CN" altLang="en-US" sz="1905" dirty="0">
                <a:solidFill>
                  <a:srgbClr val="1577BA"/>
                </a:solidFill>
              </a:rPr>
              <a:t>对象</a:t>
            </a:r>
            <a:r>
              <a:rPr lang="zh-CN" altLang="en-US" sz="1905" dirty="0"/>
              <a:t>在</a:t>
            </a:r>
            <a:r>
              <a:rPr lang="en-US" altLang="zh-CN" sz="1905" dirty="0"/>
              <a:t>JVM</a:t>
            </a:r>
            <a:r>
              <a:rPr lang="zh-CN" altLang="en-US" sz="1905" dirty="0"/>
              <a:t>虚拟机中的一个体现</a:t>
            </a:r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316907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b="1" dirty="0"/>
              <a:t>Java</a:t>
            </a:r>
            <a:r>
              <a:rPr lang="zh-CN" altLang="en-US" sz="3493" b="1" dirty="0"/>
              <a:t>对象原理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385490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Java</a:t>
            </a:r>
            <a:r>
              <a:rPr lang="zh-CN" altLang="en-US" sz="1905" dirty="0"/>
              <a:t>的对象结构声明在</a:t>
            </a:r>
            <a:r>
              <a:rPr lang="en-US" altLang="zh-CN" sz="1905" dirty="0"/>
              <a:t>/</a:t>
            </a:r>
            <a:r>
              <a:rPr lang="en-US" altLang="zh-CN" sz="1905" dirty="0" err="1"/>
              <a:t>src</a:t>
            </a:r>
            <a:r>
              <a:rPr lang="en-US" altLang="zh-CN" sz="1905" dirty="0"/>
              <a:t>/share/</a:t>
            </a:r>
            <a:r>
              <a:rPr lang="en-US" altLang="zh-CN" sz="1905" dirty="0" err="1"/>
              <a:t>vm</a:t>
            </a:r>
            <a:r>
              <a:rPr lang="en-US" altLang="zh-CN" sz="1905" dirty="0"/>
              <a:t>/oops</a:t>
            </a:r>
            <a:endParaRPr lang="en-US" altLang="zh-CN" sz="1905" dirty="0">
              <a:solidFill>
                <a:srgbClr val="1577BA"/>
              </a:solidFill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1358557" y="2311224"/>
            <a:ext cx="10071299" cy="3317062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//hotspot/</a:t>
            </a:r>
            <a:r>
              <a:rPr lang="en-US" altLang="zh-CN" sz="1905" dirty="0" err="1"/>
              <a:t>src</a:t>
            </a:r>
            <a:r>
              <a:rPr lang="en-US" altLang="zh-CN" sz="1905" dirty="0"/>
              <a:t>/share/</a:t>
            </a:r>
            <a:r>
              <a:rPr lang="en-US" altLang="zh-CN" sz="1905" dirty="0" err="1"/>
              <a:t>vm</a:t>
            </a:r>
            <a:r>
              <a:rPr lang="en-US" altLang="zh-CN" sz="1905" dirty="0"/>
              <a:t>/oops/oop.hpp</a:t>
            </a:r>
          </a:p>
          <a:p>
            <a:pPr algn="just"/>
            <a:r>
              <a:rPr lang="en-US" altLang="zh-CN" sz="1905" dirty="0"/>
              <a:t>class </a:t>
            </a:r>
            <a:r>
              <a:rPr lang="en-US" altLang="zh-CN" sz="1905" dirty="0" err="1"/>
              <a:t>oopDesc</a:t>
            </a:r>
            <a:r>
              <a:rPr lang="en-US" altLang="zh-CN" sz="1905" dirty="0"/>
              <a:t> {</a:t>
            </a:r>
          </a:p>
          <a:p>
            <a:pPr algn="just"/>
            <a:endParaRPr lang="en-US" altLang="zh-CN" sz="1905" dirty="0"/>
          </a:p>
          <a:p>
            <a:pPr algn="just"/>
            <a:r>
              <a:rPr lang="en-US" altLang="zh-CN" sz="1905" dirty="0"/>
              <a:t>private:</a:t>
            </a:r>
          </a:p>
          <a:p>
            <a:pPr algn="just"/>
            <a:r>
              <a:rPr lang="en-US" altLang="zh-CN" sz="1905" dirty="0"/>
              <a:t>  volatile </a:t>
            </a:r>
            <a:r>
              <a:rPr lang="en-US" altLang="zh-CN" sz="1905" dirty="0" err="1"/>
              <a:t>markOop</a:t>
            </a:r>
            <a:r>
              <a:rPr lang="en-US" altLang="zh-CN" sz="1905" dirty="0"/>
              <a:t> _mark;</a:t>
            </a:r>
          </a:p>
          <a:p>
            <a:pPr algn="just"/>
            <a:r>
              <a:rPr lang="en-US" altLang="zh-CN" sz="1905" dirty="0"/>
              <a:t>  union _metadata {</a:t>
            </a:r>
          </a:p>
          <a:p>
            <a:pPr algn="just"/>
            <a:r>
              <a:rPr lang="en-US" altLang="zh-CN" sz="1905" dirty="0"/>
              <a:t>    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*      _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;</a:t>
            </a:r>
          </a:p>
          <a:p>
            <a:pPr algn="just"/>
            <a:r>
              <a:rPr lang="en-US" altLang="zh-CN" sz="1905" dirty="0"/>
              <a:t>    </a:t>
            </a:r>
            <a:r>
              <a:rPr lang="en-US" altLang="zh-CN" sz="1905" dirty="0" err="1"/>
              <a:t>narrowKlass</a:t>
            </a:r>
            <a:r>
              <a:rPr lang="en-US" altLang="zh-CN" sz="1905" dirty="0"/>
              <a:t> _</a:t>
            </a:r>
            <a:r>
              <a:rPr lang="en-US" altLang="zh-CN" sz="1905" dirty="0" err="1"/>
              <a:t>compressed_klass</a:t>
            </a:r>
            <a:r>
              <a:rPr lang="en-US" altLang="zh-CN" sz="1905" dirty="0"/>
              <a:t>;</a:t>
            </a:r>
          </a:p>
          <a:p>
            <a:pPr algn="just"/>
            <a:r>
              <a:rPr lang="en-US" altLang="zh-CN" sz="1905" dirty="0"/>
              <a:t>  } _metadata;</a:t>
            </a:r>
          </a:p>
          <a:p>
            <a:pPr algn="just"/>
            <a:endParaRPr lang="en-US" altLang="zh-CN" sz="1905" dirty="0"/>
          </a:p>
          <a:p>
            <a:pPr algn="just"/>
            <a:r>
              <a:rPr lang="en-US" altLang="zh-CN" sz="1905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5503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Java</a:t>
            </a:r>
            <a:r>
              <a:rPr lang="zh-CN" altLang="en-US" sz="3493" dirty="0"/>
              <a:t>对象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971804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 err="1"/>
              <a:t>oopDesc</a:t>
            </a:r>
            <a:r>
              <a:rPr lang="zh-CN" altLang="en-US" sz="1905" dirty="0"/>
              <a:t>则是</a:t>
            </a:r>
            <a:r>
              <a:rPr lang="en-US" altLang="zh-CN" sz="1905" dirty="0"/>
              <a:t>Java</a:t>
            </a:r>
            <a:r>
              <a:rPr lang="zh-CN" altLang="en-US" sz="1905" dirty="0"/>
              <a:t>对象头的结构</a:t>
            </a:r>
            <a:r>
              <a:rPr lang="en-US" altLang="zh-CN" sz="1905" dirty="0"/>
              <a:t>. </a:t>
            </a:r>
            <a:r>
              <a:rPr lang="zh-CN" altLang="en-US" sz="1905" dirty="0"/>
              <a:t>除了预想中的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(</a:t>
            </a:r>
            <a:r>
              <a:rPr lang="zh-CN" altLang="en-US" sz="1905" dirty="0"/>
              <a:t>之所以叫</a:t>
            </a:r>
            <a:r>
              <a:rPr lang="en-US" altLang="zh-CN" sz="1905" dirty="0" err="1"/>
              <a:t>kclass</a:t>
            </a:r>
            <a:r>
              <a:rPr lang="zh-CN" altLang="en-US" sz="1905" dirty="0"/>
              <a:t>是因为</a:t>
            </a:r>
            <a:r>
              <a:rPr lang="en-US" altLang="zh-CN" sz="1905" dirty="0"/>
              <a:t>class</a:t>
            </a:r>
            <a:r>
              <a:rPr lang="zh-CN" altLang="en-US" sz="1905" dirty="0"/>
              <a:t>是</a:t>
            </a:r>
            <a:r>
              <a:rPr lang="en-US" altLang="zh-CN" sz="1905" dirty="0"/>
              <a:t>C++</a:t>
            </a:r>
            <a:r>
              <a:rPr lang="zh-CN" altLang="en-US" sz="1905" dirty="0"/>
              <a:t>关键字</a:t>
            </a:r>
            <a:r>
              <a:rPr lang="en-US" altLang="zh-CN" sz="1905" dirty="0"/>
              <a:t>)</a:t>
            </a:r>
            <a:r>
              <a:rPr lang="zh-CN" altLang="en-US" sz="1905" dirty="0"/>
              <a:t>指针外</a:t>
            </a:r>
            <a:r>
              <a:rPr lang="en-US" altLang="zh-CN" sz="1905" dirty="0"/>
              <a:t>, </a:t>
            </a:r>
            <a:r>
              <a:rPr lang="zh-CN" altLang="en-US" sz="1905" dirty="0"/>
              <a:t>还由一个</a:t>
            </a:r>
            <a:r>
              <a:rPr lang="en-US" altLang="zh-CN" sz="1905" dirty="0"/>
              <a:t>_mark</a:t>
            </a:r>
            <a:r>
              <a:rPr lang="zh-CN" altLang="en-US" sz="1905" dirty="0"/>
              <a:t>字段</a:t>
            </a:r>
            <a:r>
              <a:rPr lang="en-US" altLang="zh-CN" sz="1905" dirty="0"/>
              <a:t>, </a:t>
            </a:r>
            <a:r>
              <a:rPr lang="zh-CN" altLang="en-US" sz="1905" dirty="0"/>
              <a:t>是因为除了对象的</a:t>
            </a:r>
            <a:r>
              <a:rPr lang="en-US" altLang="zh-CN" sz="1905" dirty="0"/>
              <a:t>class</a:t>
            </a:r>
            <a:r>
              <a:rPr lang="zh-CN" altLang="en-US" sz="1905" dirty="0"/>
              <a:t>信息以外</a:t>
            </a:r>
            <a:r>
              <a:rPr lang="en-US" altLang="zh-CN" sz="1905" dirty="0"/>
              <a:t>, </a:t>
            </a:r>
            <a:r>
              <a:rPr lang="zh-CN" altLang="en-US" sz="1905" dirty="0"/>
              <a:t>还有一些对象信息需要保留</a:t>
            </a:r>
            <a:r>
              <a:rPr lang="en-US" altLang="zh-CN" sz="1905" dirty="0"/>
              <a:t>, </a:t>
            </a:r>
            <a:r>
              <a:rPr lang="zh-CN" altLang="en-US" sz="1905" dirty="0"/>
              <a:t>比如</a:t>
            </a:r>
            <a:r>
              <a:rPr lang="en-US" altLang="zh-CN" sz="1905" dirty="0"/>
              <a:t>GC</a:t>
            </a:r>
            <a:r>
              <a:rPr lang="zh-CN" altLang="en-US" sz="1905" dirty="0"/>
              <a:t>年龄</a:t>
            </a:r>
            <a:r>
              <a:rPr lang="en-US" altLang="zh-CN" sz="1905" dirty="0"/>
              <a:t>, </a:t>
            </a:r>
            <a:r>
              <a:rPr lang="zh-CN" altLang="en-US" sz="1905" dirty="0"/>
              <a:t>锁状态等</a:t>
            </a:r>
            <a:r>
              <a:rPr lang="en-US" altLang="zh-CN" sz="1905" dirty="0"/>
              <a:t>.</a:t>
            </a:r>
          </a:p>
        </p:txBody>
      </p:sp>
      <p:pic>
        <p:nvPicPr>
          <p:cNvPr id="8194" name="Picture 2" descr="https://img-blog.csdnimg.cn/2019063008594228.jpg?x-oss-process=image/watermark,type_ZmFuZ3poZW5naGVpdGk,shadow_10,text_aHR0cHM6Ly9ibG9nLmNzZG4ubmV0L3Npbm9sb3Zlcg==,size_16,color_FFFFFF,t_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53" y="2947773"/>
            <a:ext cx="10794705" cy="242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18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Java</a:t>
            </a:r>
            <a:r>
              <a:rPr lang="zh-CN" altLang="en-US" sz="3493" dirty="0"/>
              <a:t>对象在内存中的结构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pic>
        <p:nvPicPr>
          <p:cNvPr id="16386" name="Picture 2" descr="https://static.oschina.net/uploads/space/2017/0425/190930_z21H_14143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007" y="1666923"/>
            <a:ext cx="3143165" cy="383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0"/>
          <p:cNvSpPr txBox="1"/>
          <p:nvPr/>
        </p:nvSpPr>
        <p:spPr>
          <a:xfrm>
            <a:off x="4738724" y="1791380"/>
            <a:ext cx="6691132" cy="4782848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r>
              <a:rPr lang="en-US" altLang="zh-CN" sz="1905" dirty="0"/>
              <a:t>1._mark:</a:t>
            </a:r>
            <a:r>
              <a:rPr lang="zh-CN" altLang="en-US" sz="1905" dirty="0"/>
              <a:t>占用</a:t>
            </a:r>
            <a:r>
              <a:rPr lang="en-US" altLang="zh-CN" sz="1905" dirty="0"/>
              <a:t>8</a:t>
            </a:r>
            <a:r>
              <a:rPr lang="zh-CN" altLang="en-US" sz="1905" dirty="0"/>
              <a:t>个字节 用于存储对象自身的运行时数据， 如哈希码（</a:t>
            </a:r>
            <a:r>
              <a:rPr lang="en-US" altLang="zh-CN" sz="1905" dirty="0" err="1"/>
              <a:t>HashCode</a:t>
            </a:r>
            <a:r>
              <a:rPr lang="zh-CN" altLang="en-US" sz="1905" dirty="0"/>
              <a:t>）、</a:t>
            </a:r>
            <a:r>
              <a:rPr lang="en-US" altLang="zh-CN" sz="1905" dirty="0">
                <a:solidFill>
                  <a:srgbClr val="1577BA"/>
                </a:solidFill>
              </a:rPr>
              <a:t>GC</a:t>
            </a:r>
            <a:r>
              <a:rPr lang="zh-CN" altLang="en-US" sz="1905" dirty="0">
                <a:solidFill>
                  <a:srgbClr val="1577BA"/>
                </a:solidFill>
              </a:rPr>
              <a:t>分代年龄</a:t>
            </a:r>
            <a:r>
              <a:rPr lang="zh-CN" altLang="en-US" sz="1905" dirty="0"/>
              <a:t>、</a:t>
            </a:r>
            <a:r>
              <a:rPr lang="zh-CN" altLang="en-US" sz="1905" dirty="0">
                <a:solidFill>
                  <a:srgbClr val="1577BA"/>
                </a:solidFill>
              </a:rPr>
              <a:t>锁状态</a:t>
            </a:r>
            <a:r>
              <a:rPr lang="zh-CN" altLang="en-US" sz="1905" dirty="0"/>
              <a:t>标志等</a:t>
            </a:r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zh-CN" altLang="en-US" sz="1905" dirty="0"/>
          </a:p>
          <a:p>
            <a:r>
              <a:rPr lang="en-US" altLang="zh-CN" sz="1905" dirty="0"/>
              <a:t>2.class</a:t>
            </a:r>
            <a:r>
              <a:rPr lang="zh-CN" altLang="en-US" sz="1905" dirty="0"/>
              <a:t>对象指针：占用</a:t>
            </a:r>
            <a:r>
              <a:rPr lang="en-US" altLang="zh-CN" sz="1905" dirty="0"/>
              <a:t>8</a:t>
            </a:r>
            <a:r>
              <a:rPr lang="zh-CN" altLang="en-US" sz="1905" dirty="0"/>
              <a:t>个字节 如果开启指针压缩的话则占用</a:t>
            </a:r>
            <a:r>
              <a:rPr lang="en-US" altLang="zh-CN" sz="1905" dirty="0"/>
              <a:t>4</a:t>
            </a:r>
            <a:r>
              <a:rPr lang="zh-CN" altLang="en-US" sz="1905" dirty="0"/>
              <a:t>个字节 即对象指定的是那个实例对象</a:t>
            </a:r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en-US" altLang="zh-CN" sz="1905" dirty="0"/>
          </a:p>
          <a:p>
            <a:endParaRPr lang="zh-CN" altLang="en-US" sz="1905" dirty="0"/>
          </a:p>
        </p:txBody>
      </p:sp>
    </p:spTree>
    <p:extLst>
      <p:ext uri="{BB962C8B-B14F-4D97-AF65-F5344CB8AC3E}">
        <p14:creationId xmlns:p14="http://schemas.microsoft.com/office/powerpoint/2010/main" val="408739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Java</a:t>
            </a:r>
            <a:r>
              <a:rPr lang="zh-CN" altLang="en-US" sz="3493" dirty="0"/>
              <a:t>对象指向的</a:t>
            </a:r>
            <a:r>
              <a:rPr lang="en-US" altLang="zh-CN" sz="3493" dirty="0" err="1"/>
              <a:t>klass</a:t>
            </a:r>
            <a:endParaRPr lang="zh-CN" altLang="en-US" sz="3493" dirty="0"/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pic>
        <p:nvPicPr>
          <p:cNvPr id="17410" name="Picture 2" descr="https://img2018.cnblogs.com/blog/820029/201908/820029-20190807082208764-71851769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56" y="1809794"/>
            <a:ext cx="8460124" cy="352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45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Java</a:t>
            </a:r>
            <a:r>
              <a:rPr lang="zh-CN" altLang="en-US" sz="3493" dirty="0"/>
              <a:t>对象指向的</a:t>
            </a:r>
            <a:r>
              <a:rPr lang="en-US" altLang="zh-CN" sz="3493" dirty="0" err="1"/>
              <a:t>klass</a:t>
            </a:r>
            <a:endParaRPr lang="zh-CN" altLang="en-US" sz="3493" dirty="0"/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AutoShape 2" descr="https://upload-images.jianshu.io/upload_images/1417629-892a633b63ee11a4.png?imageMogr2/auto-orient/strip|imageView2/2/w/621/format/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778" y="1178959"/>
            <a:ext cx="7984900" cy="472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0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4969750" y="1339866"/>
            <a:ext cx="2255725" cy="226524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58635" y="2462172"/>
            <a:ext cx="2477963" cy="1254063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66746" y="2379623"/>
            <a:ext cx="139693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787200" y="2379623"/>
            <a:ext cx="138106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381644" y="1799500"/>
            <a:ext cx="1560042" cy="16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2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zh-CN" altLang="en-US" sz="10002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3144213" y="4111499"/>
            <a:ext cx="5903617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927690" y="4335560"/>
            <a:ext cx="8561580" cy="5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175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进阶知识，锁到底是锁的什么</a:t>
            </a:r>
            <a:endParaRPr lang="zh-CN" altLang="en-US" sz="1905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663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1800" y="2060960"/>
            <a:ext cx="9689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底层技术之</a:t>
            </a:r>
            <a:r>
              <a:rPr lang="en-US" altLang="zh-CN" sz="3200" dirty="0"/>
              <a:t>Android 8.0</a:t>
            </a:r>
            <a:r>
              <a:rPr lang="zh-CN" altLang="en-US" sz="3200" dirty="0"/>
              <a:t>系统下优化</a:t>
            </a:r>
            <a:r>
              <a:rPr lang="en-US" altLang="zh-CN" sz="3200" dirty="0"/>
              <a:t>Class</a:t>
            </a:r>
            <a:r>
              <a:rPr lang="zh-CN" altLang="en-US" sz="3200" dirty="0"/>
              <a:t>内存分布详解</a:t>
            </a:r>
            <a:endParaRPr lang="zh-CN" altLang="en-US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54072" y="3058732"/>
            <a:ext cx="2792313" cy="3147387"/>
            <a:chOff x="14264694" y="2631885"/>
            <a:chExt cx="5786978" cy="6522858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5" y="8453101"/>
              <a:ext cx="5449027" cy="7016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相见</a:t>
              </a:r>
              <a:r>
                <a:rPr lang="zh-CN" altLang="en-US" sz="1600" dirty="0" smtClean="0"/>
                <a:t>老师</a:t>
              </a:r>
              <a:r>
                <a:rPr lang="zh-CN" altLang="en-US" sz="1600" dirty="0"/>
                <a:t>的</a:t>
              </a:r>
              <a:r>
                <a:rPr lang="en-US" altLang="zh-CN" sz="1600" dirty="0"/>
                <a:t>QQ</a:t>
              </a:r>
              <a:r>
                <a:rPr lang="zh-CN" altLang="en-US" sz="1600" dirty="0" smtClean="0"/>
                <a:t>：</a:t>
              </a:r>
              <a:r>
                <a:rPr lang="en-US" altLang="zh-CN" sz="1600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Java</a:t>
            </a:r>
            <a:r>
              <a:rPr lang="zh-CN" altLang="en-US" sz="3493" dirty="0"/>
              <a:t>对象构建过程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018778" y="1739640"/>
            <a:ext cx="10071299" cy="1004634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482" dirty="0"/>
              <a:t>1</a:t>
            </a:r>
            <a:r>
              <a:rPr lang="zh-CN" altLang="en-US" sz="1482" dirty="0"/>
              <a:t>、对象未加锁的时候，</a:t>
            </a:r>
            <a:r>
              <a:rPr lang="en-US" altLang="zh-CN" sz="1482" dirty="0"/>
              <a:t>lock</a:t>
            </a:r>
            <a:r>
              <a:rPr lang="zh-CN" altLang="en-US" sz="1482" dirty="0"/>
              <a:t>标志位为</a:t>
            </a:r>
            <a:r>
              <a:rPr lang="en-US" altLang="zh-CN" sz="1482" dirty="0"/>
              <a:t>01</a:t>
            </a:r>
            <a:r>
              <a:rPr lang="zh-CN" altLang="en-US" sz="1482" dirty="0"/>
              <a:t>，包含哈希值、年龄分代和偏向锁标志位等，此时偏向锁标志位为</a:t>
            </a:r>
            <a:r>
              <a:rPr lang="en-US" altLang="zh-CN" sz="1482" dirty="0"/>
              <a:t>0</a:t>
            </a:r>
            <a:r>
              <a:rPr lang="zh-CN" altLang="en-US" sz="1482" dirty="0"/>
              <a:t>；</a:t>
            </a:r>
          </a:p>
          <a:p>
            <a:pPr algn="just"/>
            <a:endParaRPr lang="zh-CN" altLang="en-US" sz="1482" dirty="0"/>
          </a:p>
          <a:p>
            <a:pPr algn="just"/>
            <a:r>
              <a:rPr lang="en-US" altLang="zh-CN" sz="1482" dirty="0"/>
              <a:t>2</a:t>
            </a:r>
            <a:r>
              <a:rPr lang="zh-CN" altLang="en-US" sz="1482" dirty="0"/>
              <a:t>、当对象被施加偏向锁时，哈希值和一部分无用内存会转化为锁主人的线程信息，以及加锁的时间戳</a:t>
            </a:r>
            <a:r>
              <a:rPr lang="en-US" altLang="zh-CN" sz="1482" dirty="0"/>
              <a:t>epoch</a:t>
            </a:r>
            <a:r>
              <a:rPr lang="zh-CN" altLang="en-US" sz="1482" dirty="0"/>
              <a:t>，此时</a:t>
            </a:r>
            <a:r>
              <a:rPr lang="en-US" altLang="zh-CN" sz="1482" dirty="0"/>
              <a:t>lock</a:t>
            </a:r>
            <a:r>
              <a:rPr lang="zh-CN" altLang="en-US" sz="1482" dirty="0"/>
              <a:t>标志位没变，偏向锁为</a:t>
            </a:r>
            <a:r>
              <a:rPr lang="en-US" altLang="zh-CN" sz="1482" dirty="0"/>
              <a:t>1</a:t>
            </a:r>
            <a:r>
              <a:rPr lang="zh-CN" altLang="en-US" sz="1482" dirty="0"/>
              <a:t>，也就是说，偏向锁和</a:t>
            </a:r>
            <a:r>
              <a:rPr lang="en-US" altLang="zh-CN" sz="1482" dirty="0"/>
              <a:t>lock</a:t>
            </a:r>
            <a:r>
              <a:rPr lang="zh-CN" altLang="en-US" sz="1482" dirty="0"/>
              <a:t>标志位共同决定是否偏向锁状态。</a:t>
            </a:r>
            <a:endParaRPr lang="en-US" altLang="zh-CN" sz="1482" dirty="0"/>
          </a:p>
        </p:txBody>
      </p:sp>
      <p:sp>
        <p:nvSpPr>
          <p:cNvPr id="6" name="矩形 5"/>
          <p:cNvSpPr/>
          <p:nvPr/>
        </p:nvSpPr>
        <p:spPr>
          <a:xfrm>
            <a:off x="1358557" y="2976498"/>
            <a:ext cx="5689917" cy="4205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  <p:pic>
        <p:nvPicPr>
          <p:cNvPr id="18434" name="Picture 2" descr="https://img2018.cnblogs.com/blog/820029/201908/820029-20190807082621811-20894537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47" y="2921628"/>
            <a:ext cx="10041549" cy="239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05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4969750" y="1339866"/>
            <a:ext cx="2255725" cy="226524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58635" y="2462172"/>
            <a:ext cx="2477963" cy="1254063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66746" y="2379623"/>
            <a:ext cx="139693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787200" y="2379623"/>
            <a:ext cx="138106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381644" y="1799500"/>
            <a:ext cx="1560042" cy="16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2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zh-CN" altLang="en-US" sz="10002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3144213" y="4111499"/>
            <a:ext cx="5903617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927690" y="4335560"/>
            <a:ext cx="8561580" cy="5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Java</a:t>
            </a:r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对象如何</a:t>
            </a:r>
            <a:r>
              <a:rPr lang="en-US" altLang="zh-CN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new</a:t>
            </a:r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出来的</a:t>
            </a:r>
            <a:endParaRPr lang="zh-CN" altLang="en-US" sz="1905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075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/>
              <a:t>Java</a:t>
            </a:r>
            <a:r>
              <a:rPr lang="zh-CN" altLang="en-US" sz="3493" dirty="0"/>
              <a:t>对象构建过程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971804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Person person=new Person    </a:t>
            </a:r>
            <a:r>
              <a:rPr lang="zh-CN" altLang="en-US" sz="1905" dirty="0"/>
              <a:t>这段代码是非常熟悉的了。但是在</a:t>
            </a:r>
            <a:r>
              <a:rPr lang="en-US" altLang="zh-CN" sz="1905" dirty="0"/>
              <a:t>JVM</a:t>
            </a:r>
            <a:r>
              <a:rPr lang="zh-CN" altLang="en-US" sz="1905" dirty="0"/>
              <a:t>中并不是这样执行的</a:t>
            </a:r>
            <a:endParaRPr lang="en-US" altLang="zh-CN" sz="1905" dirty="0"/>
          </a:p>
          <a:p>
            <a:pPr algn="just"/>
            <a:endParaRPr lang="en-US" altLang="zh-CN" sz="1905" dirty="0"/>
          </a:p>
          <a:p>
            <a:pPr algn="just"/>
            <a:r>
              <a:rPr lang="zh-CN" altLang="en-US" sz="1905" dirty="0"/>
              <a:t>而是转换成了</a:t>
            </a:r>
            <a:r>
              <a:rPr lang="en-US" altLang="zh-CN" sz="1905" dirty="0"/>
              <a:t>new</a:t>
            </a:r>
            <a:r>
              <a:rPr lang="zh-CN" altLang="en-US" sz="1905" dirty="0"/>
              <a:t>指令</a:t>
            </a:r>
            <a:endParaRPr lang="en-US" altLang="zh-CN" sz="1905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134" y="2783987"/>
            <a:ext cx="7866603" cy="27563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8557" y="2976498"/>
            <a:ext cx="5689917" cy="4205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386" tIns="24193" rIns="48386" bIns="241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53"/>
          </a:p>
        </p:txBody>
      </p:sp>
    </p:spTree>
    <p:extLst>
      <p:ext uri="{BB962C8B-B14F-4D97-AF65-F5344CB8AC3E}">
        <p14:creationId xmlns:p14="http://schemas.microsoft.com/office/powerpoint/2010/main" val="308065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b="1" dirty="0"/>
              <a:t>Java</a:t>
            </a:r>
            <a:r>
              <a:rPr lang="zh-CN" altLang="en-US" sz="3493" b="1" dirty="0"/>
              <a:t>对象原理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80"/>
            <a:ext cx="10071299" cy="1558119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New</a:t>
            </a:r>
            <a:r>
              <a:rPr lang="zh-CN" altLang="en-US" sz="1905" dirty="0"/>
              <a:t>关键字真正被执行实在</a:t>
            </a:r>
            <a:r>
              <a:rPr lang="en-US" altLang="zh-CN" sz="1905" dirty="0" err="1"/>
              <a:t>src</a:t>
            </a:r>
            <a:r>
              <a:rPr lang="en-US" altLang="zh-CN" sz="1905" dirty="0"/>
              <a:t>/share/</a:t>
            </a:r>
            <a:r>
              <a:rPr lang="en-US" altLang="zh-CN" sz="1905" dirty="0" err="1"/>
              <a:t>vm</a:t>
            </a:r>
            <a:r>
              <a:rPr lang="en-US" altLang="zh-CN" sz="1905" dirty="0"/>
              <a:t>/</a:t>
            </a:r>
            <a:r>
              <a:rPr lang="en-US" altLang="zh-CN" sz="1905" dirty="0" err="1"/>
              <a:t>interpreterOop</a:t>
            </a:r>
            <a:r>
              <a:rPr lang="en-US" altLang="zh-CN" sz="1905" dirty="0"/>
              <a:t>  </a:t>
            </a:r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endParaRPr lang="en-US" altLang="zh-CN" sz="1905" dirty="0">
              <a:solidFill>
                <a:srgbClr val="1577BA"/>
              </a:solidFill>
            </a:endParaRPr>
          </a:p>
          <a:p>
            <a:pPr algn="just"/>
            <a:r>
              <a:rPr lang="zh-CN" altLang="en-US" sz="1905" dirty="0"/>
              <a:t>他就是我们所说的</a:t>
            </a:r>
            <a:r>
              <a:rPr lang="en-US" altLang="zh-CN" sz="1905" dirty="0"/>
              <a:t>java</a:t>
            </a:r>
            <a:r>
              <a:rPr lang="zh-CN" altLang="en-US" sz="1905" dirty="0"/>
              <a:t>对象。真正的</a:t>
            </a:r>
            <a:r>
              <a:rPr lang="en-US" altLang="zh-CN" sz="1905" dirty="0">
                <a:solidFill>
                  <a:srgbClr val="1577BA"/>
                </a:solidFill>
              </a:rPr>
              <a:t>java</a:t>
            </a:r>
            <a:r>
              <a:rPr lang="zh-CN" altLang="en-US" sz="1905" dirty="0">
                <a:solidFill>
                  <a:srgbClr val="1577BA"/>
                </a:solidFill>
              </a:rPr>
              <a:t>对象</a:t>
            </a:r>
            <a:r>
              <a:rPr lang="zh-CN" altLang="en-US" sz="1905" dirty="0"/>
              <a:t>在</a:t>
            </a:r>
            <a:r>
              <a:rPr lang="en-US" altLang="zh-CN" sz="1905" dirty="0"/>
              <a:t>JVM</a:t>
            </a:r>
            <a:r>
              <a:rPr lang="zh-CN" altLang="en-US" sz="1905" dirty="0"/>
              <a:t>虚拟机中的一个体现</a:t>
            </a:r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140049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 err="1"/>
              <a:t>Klass</a:t>
            </a:r>
            <a:r>
              <a:rPr lang="zh-CN" altLang="en-US" sz="3493" dirty="0"/>
              <a:t>与</a:t>
            </a:r>
            <a:r>
              <a:rPr lang="en-US" altLang="zh-CN" sz="3493" dirty="0"/>
              <a:t>Java</a:t>
            </a:r>
            <a:r>
              <a:rPr lang="zh-CN" altLang="en-US" sz="3493" dirty="0"/>
              <a:t>对象绑定的流程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613" y="1534566"/>
            <a:ext cx="10652490" cy="422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3"/>
          </a:p>
        </p:txBody>
      </p:sp>
      <p:sp>
        <p:nvSpPr>
          <p:cNvPr id="7" name="文本框 10"/>
          <p:cNvSpPr txBox="1"/>
          <p:nvPr/>
        </p:nvSpPr>
        <p:spPr>
          <a:xfrm>
            <a:off x="1358557" y="1791379"/>
            <a:ext cx="10071299" cy="3903376"/>
          </a:xfrm>
          <a:prstGeom prst="rect">
            <a:avLst/>
          </a:prstGeom>
          <a:ln w="12700">
            <a:miter lim="400000"/>
          </a:ln>
        </p:spPr>
        <p:txBody>
          <a:bodyPr wrap="square" lIns="24192" rIns="24192">
            <a:spAutoFit/>
          </a:bodyPr>
          <a:lstStyle/>
          <a:p>
            <a:pPr algn="just"/>
            <a:r>
              <a:rPr lang="en-US" altLang="zh-CN" sz="1905" dirty="0"/>
              <a:t>//hotspot/</a:t>
            </a:r>
            <a:r>
              <a:rPr lang="en-US" altLang="zh-CN" sz="1905" dirty="0" err="1"/>
              <a:t>src</a:t>
            </a:r>
            <a:r>
              <a:rPr lang="en-US" altLang="zh-CN" sz="1905" dirty="0"/>
              <a:t>/share/</a:t>
            </a:r>
            <a:r>
              <a:rPr lang="en-US" altLang="zh-CN" sz="1905" dirty="0" err="1"/>
              <a:t>vm</a:t>
            </a:r>
            <a:r>
              <a:rPr lang="en-US" altLang="zh-CN" sz="1905" dirty="0"/>
              <a:t>/oops/oop.hpp</a:t>
            </a:r>
          </a:p>
          <a:p>
            <a:pPr algn="just"/>
            <a:r>
              <a:rPr lang="en-US" altLang="zh-CN" sz="1905" dirty="0"/>
              <a:t>IRT_ENTRY(void, </a:t>
            </a:r>
            <a:r>
              <a:rPr lang="en-US" altLang="zh-CN" sz="1905" dirty="0" err="1"/>
              <a:t>InterpreterRuntime</a:t>
            </a:r>
            <a:r>
              <a:rPr lang="en-US" altLang="zh-CN" sz="1905" dirty="0"/>
              <a:t>::_new(</a:t>
            </a:r>
            <a:r>
              <a:rPr lang="en-US" altLang="zh-CN" sz="1905" dirty="0" err="1"/>
              <a:t>JavaThread</a:t>
            </a:r>
            <a:r>
              <a:rPr lang="en-US" altLang="zh-CN" sz="1905" dirty="0"/>
              <a:t>* thread, </a:t>
            </a:r>
            <a:r>
              <a:rPr lang="en-US" altLang="zh-CN" sz="1905" dirty="0" err="1"/>
              <a:t>ConstantPool</a:t>
            </a:r>
            <a:r>
              <a:rPr lang="en-US" altLang="zh-CN" sz="1905" dirty="0"/>
              <a:t>* pool, </a:t>
            </a:r>
            <a:r>
              <a:rPr lang="en-US" altLang="zh-CN" sz="1905" dirty="0" err="1"/>
              <a:t>int</a:t>
            </a:r>
            <a:r>
              <a:rPr lang="en-US" altLang="zh-CN" sz="1905" dirty="0"/>
              <a:t> index))</a:t>
            </a:r>
          </a:p>
          <a:p>
            <a:pPr algn="just"/>
            <a:r>
              <a:rPr lang="en-US" altLang="zh-CN" sz="1905" dirty="0"/>
              <a:t> 		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* k = pool-&gt;</a:t>
            </a:r>
            <a:r>
              <a:rPr lang="en-US" altLang="zh-CN" sz="1905" dirty="0" err="1"/>
              <a:t>klass_at</a:t>
            </a:r>
            <a:r>
              <a:rPr lang="en-US" altLang="zh-CN" sz="1905" dirty="0"/>
              <a:t>(index, CHECK);        //</a:t>
            </a:r>
            <a:r>
              <a:rPr lang="zh-CN" altLang="en-US" sz="1905" dirty="0"/>
              <a:t>从缓存表中查找该</a:t>
            </a:r>
            <a:r>
              <a:rPr lang="en-US" altLang="zh-CN" sz="1905" dirty="0" err="1"/>
              <a:t>klass</a:t>
            </a:r>
            <a:r>
              <a:rPr lang="zh-CN" altLang="en-US" sz="1905" dirty="0"/>
              <a:t>是不是已经被加载了</a:t>
            </a:r>
            <a:endParaRPr lang="en-US" altLang="zh-CN" sz="1905" dirty="0"/>
          </a:p>
          <a:p>
            <a:pPr algn="just"/>
            <a:r>
              <a:rPr lang="en-US" altLang="zh-CN" sz="1905" dirty="0"/>
              <a:t> 		</a:t>
            </a:r>
            <a:r>
              <a:rPr lang="en-US" altLang="zh-CN" sz="1905" dirty="0" err="1"/>
              <a:t>InstanceKlass</a:t>
            </a:r>
            <a:r>
              <a:rPr lang="en-US" altLang="zh-CN" sz="1905" dirty="0"/>
              <a:t>* 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 = </a:t>
            </a:r>
            <a:r>
              <a:rPr lang="en-US" altLang="zh-CN" sz="1905" dirty="0" err="1"/>
              <a:t>InstanceKlass</a:t>
            </a:r>
            <a:r>
              <a:rPr lang="en-US" altLang="zh-CN" sz="1905" dirty="0"/>
              <a:t>::cast(k);</a:t>
            </a:r>
          </a:p>
          <a:p>
            <a:pPr algn="just"/>
            <a:r>
              <a:rPr lang="en-US" altLang="zh-CN" sz="1905" dirty="0"/>
              <a:t> 		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-&gt;</a:t>
            </a:r>
            <a:r>
              <a:rPr lang="en-US" altLang="zh-CN" sz="1905" dirty="0" err="1"/>
              <a:t>check_valid_for_instantiation</a:t>
            </a:r>
            <a:r>
              <a:rPr lang="en-US" altLang="zh-CN" sz="1905" dirty="0"/>
              <a:t>(true, CHECK); // </a:t>
            </a:r>
            <a:r>
              <a:rPr lang="zh-CN" altLang="en-US" sz="1905" dirty="0"/>
              <a:t>校验：接口</a:t>
            </a:r>
            <a:r>
              <a:rPr lang="en-US" altLang="zh-CN" sz="1905" dirty="0"/>
              <a:t>/</a:t>
            </a:r>
            <a:r>
              <a:rPr lang="zh-CN" altLang="en-US" sz="1905" dirty="0"/>
              <a:t>抽象类</a:t>
            </a:r>
            <a:r>
              <a:rPr lang="en-US" altLang="zh-CN" sz="1905" dirty="0"/>
              <a:t>/Class</a:t>
            </a:r>
            <a:r>
              <a:rPr lang="zh-CN" altLang="en-US" sz="1905" dirty="0"/>
              <a:t>不能实例化</a:t>
            </a:r>
          </a:p>
          <a:p>
            <a:pPr algn="just"/>
            <a:r>
              <a:rPr lang="zh-CN" altLang="en-US" sz="1905" dirty="0"/>
              <a:t> </a:t>
            </a:r>
            <a:r>
              <a:rPr lang="en-US" altLang="zh-CN" sz="1905" dirty="0"/>
              <a:t>		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-&gt;initialize(CHECK); // </a:t>
            </a:r>
            <a:r>
              <a:rPr lang="zh-CN" altLang="en-US" sz="1905" dirty="0"/>
              <a:t>初始化</a:t>
            </a:r>
            <a:r>
              <a:rPr lang="en-US" altLang="zh-CN" sz="1905" dirty="0" err="1"/>
              <a:t>klass</a:t>
            </a:r>
            <a:endParaRPr lang="en-US" altLang="zh-CN" sz="1905" dirty="0"/>
          </a:p>
          <a:p>
            <a:pPr algn="just"/>
            <a:r>
              <a:rPr lang="en-US" altLang="zh-CN" sz="1905" dirty="0"/>
              <a:t> 		</a:t>
            </a:r>
            <a:r>
              <a:rPr lang="en-US" altLang="zh-CN" sz="1905" dirty="0" err="1"/>
              <a:t>oop</a:t>
            </a:r>
            <a:r>
              <a:rPr lang="en-US" altLang="zh-CN" sz="1905" dirty="0"/>
              <a:t> </a:t>
            </a:r>
            <a:r>
              <a:rPr lang="en-US" altLang="zh-CN" sz="1905" dirty="0" err="1"/>
              <a:t>obj</a:t>
            </a:r>
            <a:r>
              <a:rPr lang="en-US" altLang="zh-CN" sz="1905" dirty="0"/>
              <a:t> = </a:t>
            </a:r>
            <a:r>
              <a:rPr lang="en-US" altLang="zh-CN" sz="1905" dirty="0" err="1"/>
              <a:t>klass</a:t>
            </a:r>
            <a:r>
              <a:rPr lang="en-US" altLang="zh-CN" sz="1905" dirty="0"/>
              <a:t>-&gt;</a:t>
            </a:r>
            <a:r>
              <a:rPr lang="en-US" altLang="zh-CN" sz="1905" dirty="0" err="1"/>
              <a:t>allocate_instance</a:t>
            </a:r>
            <a:r>
              <a:rPr lang="en-US" altLang="zh-CN" sz="1905" dirty="0"/>
              <a:t>(CHECK); // </a:t>
            </a:r>
            <a:r>
              <a:rPr lang="zh-CN" altLang="en-US" sz="1905" dirty="0"/>
              <a:t>分配实例</a:t>
            </a:r>
            <a:r>
              <a:rPr lang="en-US" altLang="zh-CN" sz="1905" dirty="0"/>
              <a:t>,</a:t>
            </a:r>
            <a:r>
              <a:rPr lang="zh-CN" altLang="en-US" sz="1905" dirty="0"/>
              <a:t>并且将</a:t>
            </a:r>
            <a:r>
              <a:rPr lang="en-US" altLang="zh-CN" sz="1905" dirty="0" err="1"/>
              <a:t>klass</a:t>
            </a:r>
            <a:r>
              <a:rPr lang="zh-CN" altLang="en-US" sz="1905" dirty="0"/>
              <a:t>注入到</a:t>
            </a:r>
            <a:r>
              <a:rPr lang="en-US" altLang="zh-CN" sz="1905" dirty="0"/>
              <a:t>object</a:t>
            </a:r>
            <a:r>
              <a:rPr lang="zh-CN" altLang="en-US" sz="1905" dirty="0"/>
              <a:t>中</a:t>
            </a:r>
          </a:p>
          <a:p>
            <a:pPr algn="just"/>
            <a:r>
              <a:rPr lang="zh-CN" altLang="en-US" sz="1905" dirty="0"/>
              <a:t> </a:t>
            </a:r>
            <a:r>
              <a:rPr lang="en-US" altLang="zh-CN" sz="1905" dirty="0"/>
              <a:t>		thread-&gt;</a:t>
            </a:r>
            <a:r>
              <a:rPr lang="en-US" altLang="zh-CN" sz="1905" dirty="0" err="1"/>
              <a:t>set_vm_result</a:t>
            </a:r>
            <a:r>
              <a:rPr lang="en-US" altLang="zh-CN" sz="1905" dirty="0"/>
              <a:t>(</a:t>
            </a:r>
            <a:r>
              <a:rPr lang="en-US" altLang="zh-CN" sz="1905" dirty="0" err="1"/>
              <a:t>obj</a:t>
            </a:r>
            <a:r>
              <a:rPr lang="en-US" altLang="zh-CN" sz="1905" dirty="0"/>
              <a:t>);</a:t>
            </a:r>
          </a:p>
          <a:p>
            <a:pPr algn="just"/>
            <a:r>
              <a:rPr lang="en-US" altLang="zh-CN" sz="1905" dirty="0"/>
              <a:t>IRT_END</a:t>
            </a:r>
          </a:p>
          <a:p>
            <a:pPr algn="just"/>
            <a:r>
              <a:rPr lang="zh-CN" altLang="en-US" sz="1905" dirty="0"/>
              <a:t>里面主要包含了两个部分：初始化</a:t>
            </a:r>
            <a:r>
              <a:rPr lang="en-US" altLang="zh-CN" sz="1905" dirty="0" err="1"/>
              <a:t>klass</a:t>
            </a:r>
            <a:r>
              <a:rPr lang="zh-CN" altLang="en-US" sz="1905" dirty="0"/>
              <a:t>和分配实例</a:t>
            </a:r>
            <a:endParaRPr lang="en-US" altLang="zh-CN" sz="1905" dirty="0"/>
          </a:p>
        </p:txBody>
      </p:sp>
    </p:spTree>
    <p:extLst>
      <p:ext uri="{BB962C8B-B14F-4D97-AF65-F5344CB8AC3E}">
        <p14:creationId xmlns:p14="http://schemas.microsoft.com/office/powerpoint/2010/main" val="17909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987" y="5572854"/>
            <a:ext cx="1253832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987" y="4180740"/>
            <a:ext cx="1253832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987" y="2786703"/>
            <a:ext cx="1253832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987" y="1392668"/>
            <a:ext cx="1253832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987" y="556"/>
            <a:ext cx="1253832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313" y="5572854"/>
            <a:ext cx="365701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313" y="4180740"/>
            <a:ext cx="365701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313" y="2786703"/>
            <a:ext cx="365701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313" y="1392668"/>
            <a:ext cx="365701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313" y="556"/>
            <a:ext cx="365701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19" y="-71343"/>
            <a:ext cx="45741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523" y="1381895"/>
            <a:ext cx="2905047" cy="290504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548523" y="1392668"/>
            <a:ext cx="3112644" cy="3449515"/>
            <a:chOff x="14264694" y="2631885"/>
            <a:chExt cx="5882320" cy="6518944"/>
          </a:xfrm>
        </p:grpSpPr>
        <p:sp>
          <p:nvSpPr>
            <p:cNvPr id="4" name="文本框 3"/>
            <p:cNvSpPr txBox="1"/>
            <p:nvPr/>
          </p:nvSpPr>
          <p:spPr>
            <a:xfrm>
              <a:off x="14602646" y="8453102"/>
              <a:ext cx="5544368" cy="697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/>
                <a:t>相见</a:t>
              </a:r>
              <a:r>
                <a:rPr lang="zh-CN" altLang="en-US" sz="1799" dirty="0"/>
                <a:t>老师</a:t>
              </a:r>
              <a:r>
                <a:rPr lang="zh-CN" altLang="en-US" sz="1799" dirty="0"/>
                <a:t>的</a:t>
              </a:r>
              <a:r>
                <a:rPr lang="en-US" altLang="zh-CN" sz="1799" dirty="0"/>
                <a:t>QQ</a:t>
              </a:r>
              <a:r>
                <a:rPr lang="zh-CN" altLang="en-US" sz="1799" dirty="0"/>
                <a:t>：</a:t>
              </a:r>
              <a:r>
                <a:rPr lang="en-US" altLang="zh-CN" sz="1799" dirty="0"/>
                <a:t>421869573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8897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10372528" cy="678574"/>
            <a:chOff x="1878908" y="2616819"/>
            <a:chExt cx="10372528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96181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Dex</a:t>
              </a:r>
              <a:r>
                <a:rPr lang="zh-CN" altLang="en-US" sz="2400" dirty="0" smtClean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文件编码原理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6203950" cy="678574"/>
            <a:chOff x="1878908" y="4239809"/>
            <a:chExt cx="620395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4495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ArtMethod</a:t>
              </a:r>
              <a:r>
                <a:rPr lang="zh-CN" altLang="en-US" sz="2400" dirty="0" smtClean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结构体详解</a:t>
              </a:r>
              <a:endParaRPr lang="en-US" altLang="zh-CN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7044690" cy="678574"/>
            <a:chOff x="7196185" y="2616819"/>
            <a:chExt cx="704469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62903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dirty="0" err="1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klass</a:t>
              </a:r>
              <a:r>
                <a:rPr lang="zh-CN" alt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机制由来 与对象分布原理</a:t>
              </a:r>
              <a:endParaRPr lang="zh-CN" altLang="en-US" sz="2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9291263" cy="678574"/>
            <a:chOff x="7196185" y="4239809"/>
            <a:chExt cx="9291263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85368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fastnative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注解为何能实现</a:t>
              </a:r>
              <a:r>
                <a:rPr lang="en-US" alt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Android8.0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</a:t>
              </a:r>
              <a:r>
                <a:rPr lang="en-US" alt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7.0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增快</a:t>
              </a:r>
              <a:r>
                <a:rPr lang="en-US" alt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660" y="5572969"/>
            <a:ext cx="1253899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660" y="4180780"/>
            <a:ext cx="1253899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660" y="2786669"/>
            <a:ext cx="1253899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660" y="1392559"/>
            <a:ext cx="1253899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660" y="372"/>
            <a:ext cx="1253899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619" y="5572969"/>
            <a:ext cx="365721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619" y="4180780"/>
            <a:ext cx="365721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619" y="2786669"/>
            <a:ext cx="365721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619" y="1392559"/>
            <a:ext cx="365721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619" y="372"/>
            <a:ext cx="365721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839" y="590"/>
            <a:ext cx="4556055" cy="830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Binder</a:t>
            </a:r>
            <a:r>
              <a:rPr lang="zh-CN" altLang="en-US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专享活动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13499" y="4850612"/>
            <a:ext cx="305083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 smtClean="0"/>
              <a:t>叮当老师</a:t>
            </a:r>
            <a:r>
              <a:rPr lang="zh-CN" altLang="en-US" sz="1799" dirty="0"/>
              <a:t>的</a:t>
            </a:r>
            <a:r>
              <a:rPr lang="en-US" altLang="zh-CN" sz="1799" dirty="0"/>
              <a:t>QQ</a:t>
            </a:r>
            <a:r>
              <a:rPr lang="zh-CN" altLang="en-US" sz="1799" dirty="0"/>
              <a:t>：</a:t>
            </a:r>
            <a:r>
              <a:rPr lang="en-US" altLang="zh-CN" sz="1799" dirty="0"/>
              <a:t>1979846055</a:t>
            </a:r>
          </a:p>
        </p:txBody>
      </p:sp>
      <p:pic>
        <p:nvPicPr>
          <p:cNvPr id="17" name="图片 16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3144" y="1392559"/>
            <a:ext cx="2857500" cy="285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65" y="751780"/>
            <a:ext cx="49157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05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660" y="5572969"/>
            <a:ext cx="1253899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660" y="4180780"/>
            <a:ext cx="1253899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660" y="2786669"/>
            <a:ext cx="1253899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660" y="1392559"/>
            <a:ext cx="1253899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660" y="372"/>
            <a:ext cx="1253899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619" y="5572969"/>
            <a:ext cx="365721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619" y="4180780"/>
            <a:ext cx="365721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619" y="2786669"/>
            <a:ext cx="365721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619" y="1392559"/>
            <a:ext cx="365721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619" y="372"/>
            <a:ext cx="365721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839" y="590"/>
            <a:ext cx="4556055" cy="830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Binder</a:t>
            </a:r>
            <a:r>
              <a:rPr lang="zh-CN" altLang="en-US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专享活动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13499" y="4850612"/>
            <a:ext cx="305083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/>
              <a:t>叮当</a:t>
            </a:r>
            <a:r>
              <a:rPr lang="zh-CN" altLang="en-US" sz="1799" dirty="0" smtClean="0"/>
              <a:t>老师</a:t>
            </a:r>
            <a:r>
              <a:rPr lang="zh-CN" altLang="en-US" sz="1799" dirty="0"/>
              <a:t>的</a:t>
            </a:r>
            <a:r>
              <a:rPr lang="en-US" altLang="zh-CN" sz="1799" dirty="0"/>
              <a:t>QQ</a:t>
            </a:r>
            <a:r>
              <a:rPr lang="zh-CN" altLang="en-US" sz="1799" dirty="0"/>
              <a:t>：</a:t>
            </a:r>
            <a:r>
              <a:rPr lang="en-US" altLang="zh-CN" sz="1799" dirty="0"/>
              <a:t>1979846055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13" y="728182"/>
            <a:ext cx="4344105" cy="6513094"/>
          </a:xfrm>
          <a:prstGeom prst="rect">
            <a:avLst/>
          </a:prstGeom>
        </p:spPr>
      </p:pic>
      <p:pic>
        <p:nvPicPr>
          <p:cNvPr id="17" name="图片 16" descr="叮当老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673" y="178459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42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621" y="5870444"/>
            <a:ext cx="2096658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935" y="-1013574"/>
            <a:ext cx="609567" cy="60956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42718" y="2095536"/>
            <a:ext cx="3112644" cy="3449515"/>
            <a:chOff x="14264694" y="2631885"/>
            <a:chExt cx="5882320" cy="6518944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6" y="8453102"/>
              <a:ext cx="5544368" cy="697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/>
                <a:t>相见</a:t>
              </a:r>
              <a:r>
                <a:rPr lang="zh-CN" altLang="en-US" sz="1799" dirty="0"/>
                <a:t>老师</a:t>
              </a:r>
              <a:r>
                <a:rPr lang="zh-CN" altLang="en-US" sz="1799" dirty="0"/>
                <a:t>的</a:t>
              </a:r>
              <a:r>
                <a:rPr lang="en-US" altLang="zh-CN" sz="1799" dirty="0"/>
                <a:t>QQ</a:t>
              </a:r>
              <a:r>
                <a:rPr lang="zh-CN" altLang="en-US" sz="1799" dirty="0"/>
                <a:t>：</a:t>
              </a:r>
              <a:r>
                <a:rPr lang="en-US" altLang="zh-CN" sz="1799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6584382" y="5164580"/>
            <a:ext cx="3117520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/>
              <a:t>David</a:t>
            </a:r>
            <a:r>
              <a:rPr lang="zh-CN" altLang="en-US" sz="1799" dirty="0"/>
              <a:t>老师</a:t>
            </a:r>
            <a:r>
              <a:rPr lang="zh-CN" altLang="en-US" sz="1799" dirty="0"/>
              <a:t>的</a:t>
            </a:r>
            <a:r>
              <a:rPr lang="en-US" altLang="zh-CN" sz="1799" dirty="0"/>
              <a:t>QQ</a:t>
            </a:r>
            <a:r>
              <a:rPr lang="zh-CN" altLang="en-US" sz="1799" dirty="0"/>
              <a:t>：</a:t>
            </a:r>
            <a:r>
              <a:rPr lang="en-US" altLang="zh-CN" sz="1799" dirty="0"/>
              <a:t>1051917835</a:t>
            </a:r>
            <a:endParaRPr lang="en-US" altLang="zh-CN" sz="1799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30" y="1968908"/>
            <a:ext cx="3024818" cy="302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9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987" y="5572854"/>
            <a:ext cx="1253832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987" y="4180740"/>
            <a:ext cx="1253832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987" y="2786703"/>
            <a:ext cx="1253832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987" y="1392668"/>
            <a:ext cx="1253832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987" y="556"/>
            <a:ext cx="1253832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313" y="5572854"/>
            <a:ext cx="365701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313" y="4180740"/>
            <a:ext cx="365701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313" y="2786703"/>
            <a:ext cx="365701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313" y="1392668"/>
            <a:ext cx="365701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313" y="556"/>
            <a:ext cx="365701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19" y="-71343"/>
            <a:ext cx="457415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855" y="2071975"/>
            <a:ext cx="2804403" cy="27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2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835725" y="213002"/>
            <a:ext cx="11429509" cy="582566"/>
          </a:xfrm>
          <a:prstGeom prst="rect">
            <a:avLst/>
          </a:prstGeom>
        </p:spPr>
        <p:txBody>
          <a:bodyPr vert="horz" lIns="64513" tIns="32257" rIns="64513" bIns="32257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23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268" y="274631"/>
            <a:ext cx="11429508" cy="582579"/>
          </a:xfrm>
        </p:spPr>
        <p:txBody>
          <a:bodyPr/>
          <a:lstStyle/>
          <a:p>
            <a:r>
              <a:rPr lang="zh-CN" dirty="0" smtClean="0"/>
              <a:t>什么是</a:t>
            </a:r>
            <a:r>
              <a:rPr lang="en-US" altLang="zh-CN" dirty="0" err="1" smtClean="0"/>
              <a:t>klass</a:t>
            </a:r>
            <a:endParaRPr lang="zh-CN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" y="918838"/>
            <a:ext cx="10682600" cy="677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943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835725" y="213002"/>
            <a:ext cx="11429509" cy="582566"/>
          </a:xfrm>
          <a:prstGeom prst="rect">
            <a:avLst/>
          </a:prstGeom>
        </p:spPr>
        <p:txBody>
          <a:bodyPr vert="horz" lIns="64513" tIns="32257" rIns="64513" bIns="32257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23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268" y="274631"/>
            <a:ext cx="11429508" cy="582579"/>
          </a:xfrm>
        </p:spPr>
        <p:txBody>
          <a:bodyPr/>
          <a:lstStyle/>
          <a:p>
            <a:r>
              <a:rPr lang="zh-CN" altLang="en-US" dirty="0" smtClean="0"/>
              <a:t>为什么需要学习这节课</a:t>
            </a:r>
            <a:endParaRPr lang="zh-CN" dirty="0" smtClean="0"/>
          </a:p>
        </p:txBody>
      </p:sp>
      <p:pic>
        <p:nvPicPr>
          <p:cNvPr id="4" name="图片 3" descr="3D小人【三元素 为设计而生 3png.com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281" y="1547864"/>
            <a:ext cx="4999183" cy="315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79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493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为什么需要</a:t>
            </a:r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学习底层技术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学习底层</a:t>
            </a:r>
            <a:r>
              <a:rPr lang="zh-CN" altLang="en-US" sz="1482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技术的</a:t>
            </a:r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五大理由</a:t>
            </a:r>
            <a:endParaRPr lang="en-US" altLang="zh-CN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6" y="1690734"/>
            <a:ext cx="8887371" cy="43317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很多人停留在应用层开发很多年，掌握熟练地开发应用技术，在往上很难突破 学好底层才能突破瓶颈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Google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写的代码很具有颠覆性，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不学习他一辈子只能在应用层之上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系统源码很多决定了我们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App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代码的走向，理解系统源码有助于加深自己的事业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一些开创性的技术 都是深研底层技术创造出来的，大的来说 如鸿蒙系统，小的来说  </a:t>
            </a:r>
            <a:r>
              <a:rPr lang="en-US" altLang="zh-CN" sz="1905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sophix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tinker 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，换肤，分身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面试喜欢问，如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framework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android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系统底层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(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如 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binder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zygote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1905" dirty="0" err="1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dex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)</a:t>
            </a: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63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2291</Words>
  <Application>Microsoft Office PowerPoint</Application>
  <PresentationFormat>宽屏</PresentationFormat>
  <Paragraphs>364</Paragraphs>
  <Slides>47</Slides>
  <Notes>41</Notes>
  <HiddenSlides>0</HiddenSlides>
  <MMClips>6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Source Han Sans CN Normal</vt:lpstr>
      <vt:lpstr>方正姚体</vt:lpstr>
      <vt:lpstr>仿宋</vt:lpstr>
      <vt:lpstr>黑体</vt:lpstr>
      <vt:lpstr>思源黑体 CN Bold</vt:lpstr>
      <vt:lpstr>思源黑体 CN Medium</vt:lpstr>
      <vt:lpstr>思源黑体 CN Normal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什么是klass</vt:lpstr>
      <vt:lpstr>为什么需要学习这节课</vt:lpstr>
      <vt:lpstr>PowerPoint 演示文稿</vt:lpstr>
      <vt:lpstr>虚拟机本质</vt:lpstr>
      <vt:lpstr>JVM虚拟机与Android虚拟机区别</vt:lpstr>
      <vt:lpstr>JVM与Android虚拟机区别总结</vt:lpstr>
      <vt:lpstr>总结</vt:lpstr>
      <vt:lpstr>PowerPoint 演示文稿</vt:lpstr>
      <vt:lpstr>Class与dex结构</vt:lpstr>
      <vt:lpstr>Class加载的内存</vt:lpstr>
      <vt:lpstr>虚拟机分配的内存</vt:lpstr>
      <vt:lpstr>虚拟机是怎么运行的呢</vt:lpstr>
      <vt:lpstr>虚拟机给App的内存我们该怎么理解呢</vt:lpstr>
      <vt:lpstr>Java对象模型: OOP-Klass模型</vt:lpstr>
      <vt:lpstr>Java对象模型: OOP-Klass模型</vt:lpstr>
      <vt:lpstr>从哪里找分配java对象和klass的源码</vt:lpstr>
      <vt:lpstr>Java对象原理</vt:lpstr>
      <vt:lpstr>Java对象原理</vt:lpstr>
      <vt:lpstr>Java对象</vt:lpstr>
      <vt:lpstr>Java对象在内存中的结构</vt:lpstr>
      <vt:lpstr>Java对象指向的klass</vt:lpstr>
      <vt:lpstr>Java对象指向的klass</vt:lpstr>
      <vt:lpstr>PowerPoint 演示文稿</vt:lpstr>
      <vt:lpstr>Java对象构建过程</vt:lpstr>
      <vt:lpstr>PowerPoint 演示文稿</vt:lpstr>
      <vt:lpstr>Java对象构建过程</vt:lpstr>
      <vt:lpstr>Java对象原理</vt:lpstr>
      <vt:lpstr>Klass与Java对象绑定的流程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China</cp:lastModifiedBy>
  <cp:revision>959</cp:revision>
  <dcterms:created xsi:type="dcterms:W3CDTF">2016-12-28T11:29:00Z</dcterms:created>
  <dcterms:modified xsi:type="dcterms:W3CDTF">2020-06-10T16:01:43Z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